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1" r:id="rId4"/>
  </p:sldMasterIdLst>
  <p:notesMasterIdLst>
    <p:notesMasterId r:id="rId73"/>
  </p:notesMasterIdLst>
  <p:handoutMasterIdLst>
    <p:handoutMasterId r:id="rId74"/>
  </p:handoutMasterIdLst>
  <p:sldIdLst>
    <p:sldId id="258" r:id="rId5"/>
    <p:sldId id="259" r:id="rId6"/>
    <p:sldId id="326" r:id="rId7"/>
    <p:sldId id="325" r:id="rId8"/>
    <p:sldId id="324" r:id="rId9"/>
    <p:sldId id="260" r:id="rId10"/>
    <p:sldId id="261" r:id="rId11"/>
    <p:sldId id="356" r:id="rId12"/>
    <p:sldId id="262" r:id="rId13"/>
    <p:sldId id="278" r:id="rId14"/>
    <p:sldId id="327" r:id="rId15"/>
    <p:sldId id="263" r:id="rId16"/>
    <p:sldId id="265" r:id="rId17"/>
    <p:sldId id="358" r:id="rId18"/>
    <p:sldId id="268" r:id="rId19"/>
    <p:sldId id="328" r:id="rId20"/>
    <p:sldId id="282" r:id="rId21"/>
    <p:sldId id="280" r:id="rId22"/>
    <p:sldId id="266" r:id="rId23"/>
    <p:sldId id="277" r:id="rId24"/>
    <p:sldId id="267" r:id="rId25"/>
    <p:sldId id="329" r:id="rId26"/>
    <p:sldId id="273" r:id="rId27"/>
    <p:sldId id="284" r:id="rId28"/>
    <p:sldId id="289" r:id="rId29"/>
    <p:sldId id="288" r:id="rId30"/>
    <p:sldId id="287" r:id="rId31"/>
    <p:sldId id="290" r:id="rId32"/>
    <p:sldId id="291" r:id="rId33"/>
    <p:sldId id="330" r:id="rId34"/>
    <p:sldId id="303" r:id="rId35"/>
    <p:sldId id="283" r:id="rId36"/>
    <p:sldId id="292" r:id="rId37"/>
    <p:sldId id="295" r:id="rId38"/>
    <p:sldId id="293" r:id="rId39"/>
    <p:sldId id="294" r:id="rId40"/>
    <p:sldId id="331" r:id="rId41"/>
    <p:sldId id="332" r:id="rId42"/>
    <p:sldId id="333" r:id="rId43"/>
    <p:sldId id="334" r:id="rId44"/>
    <p:sldId id="335" r:id="rId45"/>
    <p:sldId id="336" r:id="rId46"/>
    <p:sldId id="337" r:id="rId47"/>
    <p:sldId id="339" r:id="rId48"/>
    <p:sldId id="340" r:id="rId49"/>
    <p:sldId id="341" r:id="rId50"/>
    <p:sldId id="342" r:id="rId51"/>
    <p:sldId id="343" r:id="rId52"/>
    <p:sldId id="344" r:id="rId53"/>
    <p:sldId id="345" r:id="rId54"/>
    <p:sldId id="346" r:id="rId55"/>
    <p:sldId id="347" r:id="rId56"/>
    <p:sldId id="348" r:id="rId57"/>
    <p:sldId id="349" r:id="rId58"/>
    <p:sldId id="350" r:id="rId59"/>
    <p:sldId id="359" r:id="rId60"/>
    <p:sldId id="351" r:id="rId61"/>
    <p:sldId id="354" r:id="rId62"/>
    <p:sldId id="352" r:id="rId63"/>
    <p:sldId id="355" r:id="rId64"/>
    <p:sldId id="360" r:id="rId65"/>
    <p:sldId id="361" r:id="rId66"/>
    <p:sldId id="365" r:id="rId67"/>
    <p:sldId id="362" r:id="rId68"/>
    <p:sldId id="367" r:id="rId69"/>
    <p:sldId id="366" r:id="rId70"/>
    <p:sldId id="364" r:id="rId71"/>
    <p:sldId id="363" r:id="rId7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onts, Kelly A." initials="CKA" lastIdx="5" clrIdx="0">
    <p:extLst>
      <p:ext uri="{19B8F6BF-5375-455C-9EA6-DF929625EA0E}">
        <p15:presenceInfo xmlns:p15="http://schemas.microsoft.com/office/powerpoint/2012/main" userId="S-1-5-21-1787259718-403521642-1744830574-1077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DADC"/>
    <a:srgbClr val="D0EBB3"/>
    <a:srgbClr val="FFFF66"/>
    <a:srgbClr val="FFFFCC"/>
    <a:srgbClr val="FFD457"/>
    <a:srgbClr val="003399"/>
    <a:srgbClr val="DCDDDE"/>
    <a:srgbClr val="B2BB1E"/>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7032" autoAdjust="0"/>
  </p:normalViewPr>
  <p:slideViewPr>
    <p:cSldViewPr snapToGrid="0">
      <p:cViewPr varScale="1">
        <p:scale>
          <a:sx n="78" d="100"/>
          <a:sy n="78" d="100"/>
        </p:scale>
        <p:origin x="137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4-01T17:37:15.602" idx="2">
    <p:pos x="3931" y="1523"/>
    <p:text>Need clearer image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4-01T17:37:32.682" idx="3">
    <p:pos x="1773" y="1807"/>
    <p:text>update image</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C3BC0E-EA2A-43C4-8E43-DA18ADDAD650}" type="doc">
      <dgm:prSet loTypeId="urn:microsoft.com/office/officeart/2005/8/layout/hProcess9" loCatId="process" qsTypeId="urn:microsoft.com/office/officeart/2005/8/quickstyle/simple1" qsCatId="simple" csTypeId="urn:microsoft.com/office/officeart/2005/8/colors/accent1_2" csCatId="accent1" phldr="1"/>
      <dgm:spPr/>
    </dgm:pt>
    <dgm:pt modelId="{0D5A22A0-6666-43E9-AF79-A9EC22D4B293}">
      <dgm:prSet phldrT="[Text]" custT="1"/>
      <dgm:spPr/>
      <dgm:t>
        <a:bodyPr/>
        <a:lstStyle/>
        <a:p>
          <a:r>
            <a:rPr lang="en-US" sz="2400" smtClean="0"/>
            <a:t>Observation/</a:t>
          </a:r>
        </a:p>
        <a:p>
          <a:r>
            <a:rPr lang="en-US" sz="2400" smtClean="0"/>
            <a:t>Identification</a:t>
          </a:r>
          <a:endParaRPr lang="en-US" sz="2400" dirty="0"/>
        </a:p>
      </dgm:t>
    </dgm:pt>
    <dgm:pt modelId="{BC132778-BABD-49CF-AF70-55C3EDF6C5DF}" type="parTrans" cxnId="{6E0A9DB0-1E56-4D7E-9D6E-CC0A31713DC3}">
      <dgm:prSet/>
      <dgm:spPr/>
      <dgm:t>
        <a:bodyPr/>
        <a:lstStyle/>
        <a:p>
          <a:endParaRPr lang="en-US"/>
        </a:p>
      </dgm:t>
    </dgm:pt>
    <dgm:pt modelId="{3F6104BE-4B70-4463-8E57-F69104431646}" type="sibTrans" cxnId="{6E0A9DB0-1E56-4D7E-9D6E-CC0A31713DC3}">
      <dgm:prSet/>
      <dgm:spPr/>
      <dgm:t>
        <a:bodyPr/>
        <a:lstStyle/>
        <a:p>
          <a:endParaRPr lang="en-US"/>
        </a:p>
      </dgm:t>
    </dgm:pt>
    <dgm:pt modelId="{E1533E1F-4AD3-46CB-B710-E25CA9FB93B8}">
      <dgm:prSet phldrT="[Text]" custT="1"/>
      <dgm:spPr/>
      <dgm:t>
        <a:bodyPr/>
        <a:lstStyle/>
        <a:p>
          <a:r>
            <a:rPr lang="en-US" sz="2400" dirty="0" smtClean="0"/>
            <a:t>Develop Goals/ Approach</a:t>
          </a:r>
          <a:endParaRPr lang="en-US" sz="2400" dirty="0"/>
        </a:p>
      </dgm:t>
    </dgm:pt>
    <dgm:pt modelId="{16292F4F-3910-47F6-9B6D-BCF9156DC7B3}" type="parTrans" cxnId="{755AF631-867D-4FB8-840A-D402737A5F48}">
      <dgm:prSet/>
      <dgm:spPr/>
      <dgm:t>
        <a:bodyPr/>
        <a:lstStyle/>
        <a:p>
          <a:endParaRPr lang="en-US"/>
        </a:p>
      </dgm:t>
    </dgm:pt>
    <dgm:pt modelId="{42D31FEE-76DF-4F44-A882-4F5FB264BCE7}" type="sibTrans" cxnId="{755AF631-867D-4FB8-840A-D402737A5F48}">
      <dgm:prSet/>
      <dgm:spPr/>
      <dgm:t>
        <a:bodyPr/>
        <a:lstStyle/>
        <a:p>
          <a:endParaRPr lang="en-US"/>
        </a:p>
      </dgm:t>
    </dgm:pt>
    <dgm:pt modelId="{57D8827F-76DC-4419-82E4-3A2F2ABCF8F6}">
      <dgm:prSet phldrT="[Text]" custT="1"/>
      <dgm:spPr/>
      <dgm:t>
        <a:bodyPr/>
        <a:lstStyle/>
        <a:p>
          <a:r>
            <a:rPr lang="en-US" sz="2400" dirty="0" smtClean="0"/>
            <a:t>Develop Strategies/ Policies</a:t>
          </a:r>
          <a:endParaRPr lang="en-US" sz="2400" dirty="0"/>
        </a:p>
      </dgm:t>
    </dgm:pt>
    <dgm:pt modelId="{4FB01F4B-2E80-4425-9365-9AF0D654978D}" type="parTrans" cxnId="{B4C943E0-776D-4E74-91C8-66D90A43E96C}">
      <dgm:prSet/>
      <dgm:spPr/>
      <dgm:t>
        <a:bodyPr/>
        <a:lstStyle/>
        <a:p>
          <a:endParaRPr lang="en-US"/>
        </a:p>
      </dgm:t>
    </dgm:pt>
    <dgm:pt modelId="{9B82E585-2FCD-40B2-9AC6-07312C633628}" type="sibTrans" cxnId="{B4C943E0-776D-4E74-91C8-66D90A43E96C}">
      <dgm:prSet/>
      <dgm:spPr/>
      <dgm:t>
        <a:bodyPr/>
        <a:lstStyle/>
        <a:p>
          <a:endParaRPr lang="en-US"/>
        </a:p>
      </dgm:t>
    </dgm:pt>
    <dgm:pt modelId="{EDD326EA-C776-4605-B375-0EF38A41A3EC}" type="pres">
      <dgm:prSet presAssocID="{FBC3BC0E-EA2A-43C4-8E43-DA18ADDAD650}" presName="CompostProcess" presStyleCnt="0">
        <dgm:presLayoutVars>
          <dgm:dir/>
          <dgm:resizeHandles val="exact"/>
        </dgm:presLayoutVars>
      </dgm:prSet>
      <dgm:spPr/>
    </dgm:pt>
    <dgm:pt modelId="{31481704-A78B-4006-9F2C-4EF7841D58F1}" type="pres">
      <dgm:prSet presAssocID="{FBC3BC0E-EA2A-43C4-8E43-DA18ADDAD650}" presName="arrow" presStyleLbl="bgShp" presStyleIdx="0" presStyleCnt="1"/>
      <dgm:spPr/>
    </dgm:pt>
    <dgm:pt modelId="{B4C380E9-5765-4748-BE97-26957155EE6A}" type="pres">
      <dgm:prSet presAssocID="{FBC3BC0E-EA2A-43C4-8E43-DA18ADDAD650}" presName="linearProcess" presStyleCnt="0"/>
      <dgm:spPr/>
    </dgm:pt>
    <dgm:pt modelId="{D292EF96-667C-487D-AEA8-201091C893B4}" type="pres">
      <dgm:prSet presAssocID="{0D5A22A0-6666-43E9-AF79-A9EC22D4B293}" presName="textNode" presStyleLbl="node1" presStyleIdx="0" presStyleCnt="3" custScaleX="104095">
        <dgm:presLayoutVars>
          <dgm:bulletEnabled val="1"/>
        </dgm:presLayoutVars>
      </dgm:prSet>
      <dgm:spPr/>
      <dgm:t>
        <a:bodyPr/>
        <a:lstStyle/>
        <a:p>
          <a:endParaRPr lang="en-US"/>
        </a:p>
      </dgm:t>
    </dgm:pt>
    <dgm:pt modelId="{D02E5868-0C7A-4D99-9D3B-9477B37F2DBC}" type="pres">
      <dgm:prSet presAssocID="{3F6104BE-4B70-4463-8E57-F69104431646}" presName="sibTrans" presStyleCnt="0"/>
      <dgm:spPr/>
    </dgm:pt>
    <dgm:pt modelId="{AB2980B5-09F3-461B-8AE5-9F34645A4127}" type="pres">
      <dgm:prSet presAssocID="{E1533E1F-4AD3-46CB-B710-E25CA9FB93B8}" presName="textNode" presStyleLbl="node1" presStyleIdx="1" presStyleCnt="3">
        <dgm:presLayoutVars>
          <dgm:bulletEnabled val="1"/>
        </dgm:presLayoutVars>
      </dgm:prSet>
      <dgm:spPr/>
      <dgm:t>
        <a:bodyPr/>
        <a:lstStyle/>
        <a:p>
          <a:endParaRPr lang="en-US"/>
        </a:p>
      </dgm:t>
    </dgm:pt>
    <dgm:pt modelId="{EAD2D244-9C59-4CE9-A6B0-CD8FECE61C24}" type="pres">
      <dgm:prSet presAssocID="{42D31FEE-76DF-4F44-A882-4F5FB264BCE7}" presName="sibTrans" presStyleCnt="0"/>
      <dgm:spPr/>
    </dgm:pt>
    <dgm:pt modelId="{BD9FA76C-8BC3-43D3-8501-FF5D0D50A768}" type="pres">
      <dgm:prSet presAssocID="{57D8827F-76DC-4419-82E4-3A2F2ABCF8F6}" presName="textNode" presStyleLbl="node1" presStyleIdx="2" presStyleCnt="3" custLinFactNeighborX="-13560" custLinFactNeighborY="1541">
        <dgm:presLayoutVars>
          <dgm:bulletEnabled val="1"/>
        </dgm:presLayoutVars>
      </dgm:prSet>
      <dgm:spPr/>
      <dgm:t>
        <a:bodyPr/>
        <a:lstStyle/>
        <a:p>
          <a:endParaRPr lang="en-US"/>
        </a:p>
      </dgm:t>
    </dgm:pt>
  </dgm:ptLst>
  <dgm:cxnLst>
    <dgm:cxn modelId="{226FEC30-DC42-4774-B299-88E2C2C2D42D}" type="presOf" srcId="{0D5A22A0-6666-43E9-AF79-A9EC22D4B293}" destId="{D292EF96-667C-487D-AEA8-201091C893B4}" srcOrd="0" destOrd="0" presId="urn:microsoft.com/office/officeart/2005/8/layout/hProcess9"/>
    <dgm:cxn modelId="{5605FAE0-049E-4BCC-A436-36BEF07E8CC7}" type="presOf" srcId="{E1533E1F-4AD3-46CB-B710-E25CA9FB93B8}" destId="{AB2980B5-09F3-461B-8AE5-9F34645A4127}" srcOrd="0" destOrd="0" presId="urn:microsoft.com/office/officeart/2005/8/layout/hProcess9"/>
    <dgm:cxn modelId="{6E0A9DB0-1E56-4D7E-9D6E-CC0A31713DC3}" srcId="{FBC3BC0E-EA2A-43C4-8E43-DA18ADDAD650}" destId="{0D5A22A0-6666-43E9-AF79-A9EC22D4B293}" srcOrd="0" destOrd="0" parTransId="{BC132778-BABD-49CF-AF70-55C3EDF6C5DF}" sibTransId="{3F6104BE-4B70-4463-8E57-F69104431646}"/>
    <dgm:cxn modelId="{755AF631-867D-4FB8-840A-D402737A5F48}" srcId="{FBC3BC0E-EA2A-43C4-8E43-DA18ADDAD650}" destId="{E1533E1F-4AD3-46CB-B710-E25CA9FB93B8}" srcOrd="1" destOrd="0" parTransId="{16292F4F-3910-47F6-9B6D-BCF9156DC7B3}" sibTransId="{42D31FEE-76DF-4F44-A882-4F5FB264BCE7}"/>
    <dgm:cxn modelId="{B4C943E0-776D-4E74-91C8-66D90A43E96C}" srcId="{FBC3BC0E-EA2A-43C4-8E43-DA18ADDAD650}" destId="{57D8827F-76DC-4419-82E4-3A2F2ABCF8F6}" srcOrd="2" destOrd="0" parTransId="{4FB01F4B-2E80-4425-9365-9AF0D654978D}" sibTransId="{9B82E585-2FCD-40B2-9AC6-07312C633628}"/>
    <dgm:cxn modelId="{F0124013-5313-4621-900B-A402CF5AD2F3}" type="presOf" srcId="{FBC3BC0E-EA2A-43C4-8E43-DA18ADDAD650}" destId="{EDD326EA-C776-4605-B375-0EF38A41A3EC}" srcOrd="0" destOrd="0" presId="urn:microsoft.com/office/officeart/2005/8/layout/hProcess9"/>
    <dgm:cxn modelId="{EBD9F605-11EF-4004-AC7D-EBB633B00683}" type="presOf" srcId="{57D8827F-76DC-4419-82E4-3A2F2ABCF8F6}" destId="{BD9FA76C-8BC3-43D3-8501-FF5D0D50A768}" srcOrd="0" destOrd="0" presId="urn:microsoft.com/office/officeart/2005/8/layout/hProcess9"/>
    <dgm:cxn modelId="{E115C92B-CF3B-42E4-A523-760C0B6A0479}" type="presParOf" srcId="{EDD326EA-C776-4605-B375-0EF38A41A3EC}" destId="{31481704-A78B-4006-9F2C-4EF7841D58F1}" srcOrd="0" destOrd="0" presId="urn:microsoft.com/office/officeart/2005/8/layout/hProcess9"/>
    <dgm:cxn modelId="{935A7CC1-7302-4494-B7A9-7E14D0854172}" type="presParOf" srcId="{EDD326EA-C776-4605-B375-0EF38A41A3EC}" destId="{B4C380E9-5765-4748-BE97-26957155EE6A}" srcOrd="1" destOrd="0" presId="urn:microsoft.com/office/officeart/2005/8/layout/hProcess9"/>
    <dgm:cxn modelId="{EEF8D349-CE33-41F8-AFB4-F97E277F684F}" type="presParOf" srcId="{B4C380E9-5765-4748-BE97-26957155EE6A}" destId="{D292EF96-667C-487D-AEA8-201091C893B4}" srcOrd="0" destOrd="0" presId="urn:microsoft.com/office/officeart/2005/8/layout/hProcess9"/>
    <dgm:cxn modelId="{3A4635F4-9844-4062-92D1-C38B48D21D2E}" type="presParOf" srcId="{B4C380E9-5765-4748-BE97-26957155EE6A}" destId="{D02E5868-0C7A-4D99-9D3B-9477B37F2DBC}" srcOrd="1" destOrd="0" presId="urn:microsoft.com/office/officeart/2005/8/layout/hProcess9"/>
    <dgm:cxn modelId="{08F6C1D3-9D79-43D9-9F90-43D7FA960847}" type="presParOf" srcId="{B4C380E9-5765-4748-BE97-26957155EE6A}" destId="{AB2980B5-09F3-461B-8AE5-9F34645A4127}" srcOrd="2" destOrd="0" presId="urn:microsoft.com/office/officeart/2005/8/layout/hProcess9"/>
    <dgm:cxn modelId="{241F98B9-1EE0-40E3-83ED-50134A8614EE}" type="presParOf" srcId="{B4C380E9-5765-4748-BE97-26957155EE6A}" destId="{EAD2D244-9C59-4CE9-A6B0-CD8FECE61C24}" srcOrd="3" destOrd="0" presId="urn:microsoft.com/office/officeart/2005/8/layout/hProcess9"/>
    <dgm:cxn modelId="{00546295-550B-46FB-B574-C77B529F1A40}" type="presParOf" srcId="{B4C380E9-5765-4748-BE97-26957155EE6A}" destId="{BD9FA76C-8BC3-43D3-8501-FF5D0D50A768}"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C3BC0E-EA2A-43C4-8E43-DA18ADDAD650}" type="doc">
      <dgm:prSet loTypeId="urn:microsoft.com/office/officeart/2005/8/layout/hProcess9" loCatId="process" qsTypeId="urn:microsoft.com/office/officeart/2005/8/quickstyle/simple1" qsCatId="simple" csTypeId="urn:microsoft.com/office/officeart/2005/8/colors/accent1_2" csCatId="accent1" phldr="1"/>
      <dgm:spPr/>
    </dgm:pt>
    <dgm:pt modelId="{0D5A22A0-6666-43E9-AF79-A9EC22D4B293}">
      <dgm:prSet phldrT="[Text]" custT="1"/>
      <dgm:spPr/>
      <dgm:t>
        <a:bodyPr/>
        <a:lstStyle/>
        <a:p>
          <a:r>
            <a:rPr lang="en-US" sz="2200" b="1" dirty="0" smtClean="0"/>
            <a:t>Observation / Finding</a:t>
          </a:r>
        </a:p>
        <a:p>
          <a:r>
            <a:rPr lang="en-US" sz="1600" dirty="0" smtClean="0"/>
            <a:t>High usage throughout several blocks of on-street parking areas (e.g., Main Street), but low usage of off-street areas</a:t>
          </a:r>
          <a:endParaRPr lang="en-US" sz="1600" b="1" dirty="0"/>
        </a:p>
      </dgm:t>
    </dgm:pt>
    <dgm:pt modelId="{BC132778-BABD-49CF-AF70-55C3EDF6C5DF}" type="parTrans" cxnId="{6E0A9DB0-1E56-4D7E-9D6E-CC0A31713DC3}">
      <dgm:prSet/>
      <dgm:spPr/>
      <dgm:t>
        <a:bodyPr/>
        <a:lstStyle/>
        <a:p>
          <a:endParaRPr lang="en-US"/>
        </a:p>
      </dgm:t>
    </dgm:pt>
    <dgm:pt modelId="{3F6104BE-4B70-4463-8E57-F69104431646}" type="sibTrans" cxnId="{6E0A9DB0-1E56-4D7E-9D6E-CC0A31713DC3}">
      <dgm:prSet/>
      <dgm:spPr/>
      <dgm:t>
        <a:bodyPr/>
        <a:lstStyle/>
        <a:p>
          <a:endParaRPr lang="en-US"/>
        </a:p>
      </dgm:t>
    </dgm:pt>
    <dgm:pt modelId="{57D8827F-76DC-4419-82E4-3A2F2ABCF8F6}">
      <dgm:prSet phldrT="[Text]" custT="1"/>
      <dgm:spPr/>
      <dgm:t>
        <a:bodyPr/>
        <a:lstStyle/>
        <a:p>
          <a:r>
            <a:rPr lang="en-US" sz="2200" b="1" dirty="0" smtClean="0"/>
            <a:t>Strategy </a:t>
          </a:r>
        </a:p>
        <a:p>
          <a:r>
            <a:rPr lang="en-US" sz="1600" dirty="0" smtClean="0"/>
            <a:t>Coordinate on-street and off-street pricing (i.e., price on-street higher than off-street) and improve </a:t>
          </a:r>
          <a:r>
            <a:rPr lang="en-US" sz="1600" dirty="0" err="1" smtClean="0"/>
            <a:t>wayfinding</a:t>
          </a:r>
          <a:endParaRPr lang="en-US" sz="1600" b="1" dirty="0"/>
        </a:p>
      </dgm:t>
    </dgm:pt>
    <dgm:pt modelId="{4FB01F4B-2E80-4425-9365-9AF0D654978D}" type="parTrans" cxnId="{B4C943E0-776D-4E74-91C8-66D90A43E96C}">
      <dgm:prSet/>
      <dgm:spPr/>
      <dgm:t>
        <a:bodyPr/>
        <a:lstStyle/>
        <a:p>
          <a:endParaRPr lang="en-US"/>
        </a:p>
      </dgm:t>
    </dgm:pt>
    <dgm:pt modelId="{9B82E585-2FCD-40B2-9AC6-07312C633628}" type="sibTrans" cxnId="{B4C943E0-776D-4E74-91C8-66D90A43E96C}">
      <dgm:prSet/>
      <dgm:spPr/>
      <dgm:t>
        <a:bodyPr/>
        <a:lstStyle/>
        <a:p>
          <a:endParaRPr lang="en-US"/>
        </a:p>
      </dgm:t>
    </dgm:pt>
    <dgm:pt modelId="{DEF46606-4927-4597-93D8-82C79E626ED1}">
      <dgm:prSet custT="1"/>
      <dgm:spPr/>
      <dgm:t>
        <a:bodyPr/>
        <a:lstStyle/>
        <a:p>
          <a:endParaRPr lang="en-US" sz="1100" dirty="0"/>
        </a:p>
      </dgm:t>
    </dgm:pt>
    <dgm:pt modelId="{57A2168D-DEA7-40D1-8FD2-C64BFC07CD6C}" type="parTrans" cxnId="{8FE0DF65-8522-4781-971E-29FE1C541662}">
      <dgm:prSet/>
      <dgm:spPr/>
      <dgm:t>
        <a:bodyPr/>
        <a:lstStyle/>
        <a:p>
          <a:endParaRPr lang="en-US"/>
        </a:p>
      </dgm:t>
    </dgm:pt>
    <dgm:pt modelId="{6567CC1F-5044-4244-84B0-99338FC31EC7}" type="sibTrans" cxnId="{8FE0DF65-8522-4781-971E-29FE1C541662}">
      <dgm:prSet/>
      <dgm:spPr/>
      <dgm:t>
        <a:bodyPr/>
        <a:lstStyle/>
        <a:p>
          <a:endParaRPr lang="en-US"/>
        </a:p>
      </dgm:t>
    </dgm:pt>
    <dgm:pt modelId="{8DB21623-9DAA-4AD9-8750-FAF4FDA047DF}">
      <dgm:prSet phldrT="[Text]" custT="1"/>
      <dgm:spPr/>
      <dgm:t>
        <a:bodyPr/>
        <a:lstStyle/>
        <a:p>
          <a:r>
            <a:rPr lang="en-US" sz="2200" b="1" dirty="0" smtClean="0"/>
            <a:t>Develop Goals</a:t>
          </a:r>
        </a:p>
        <a:p>
          <a:r>
            <a:rPr lang="en-US" sz="1600" dirty="0" smtClean="0"/>
            <a:t>Distribute parking usage more evenly </a:t>
          </a:r>
          <a:endParaRPr lang="en-US" sz="1600" b="1" dirty="0"/>
        </a:p>
      </dgm:t>
    </dgm:pt>
    <dgm:pt modelId="{C72B5231-B18F-4A2A-ADC5-45471FBE1FFD}" type="parTrans" cxnId="{F9CB4951-9296-4976-873E-282E466C814D}">
      <dgm:prSet/>
      <dgm:spPr/>
      <dgm:t>
        <a:bodyPr/>
        <a:lstStyle/>
        <a:p>
          <a:endParaRPr lang="en-US"/>
        </a:p>
      </dgm:t>
    </dgm:pt>
    <dgm:pt modelId="{FB1941EA-2DBD-422A-ACC3-ACA556A1892A}" type="sibTrans" cxnId="{F9CB4951-9296-4976-873E-282E466C814D}">
      <dgm:prSet/>
      <dgm:spPr/>
      <dgm:t>
        <a:bodyPr/>
        <a:lstStyle/>
        <a:p>
          <a:endParaRPr lang="en-US"/>
        </a:p>
      </dgm:t>
    </dgm:pt>
    <dgm:pt modelId="{EDD326EA-C776-4605-B375-0EF38A41A3EC}" type="pres">
      <dgm:prSet presAssocID="{FBC3BC0E-EA2A-43C4-8E43-DA18ADDAD650}" presName="CompostProcess" presStyleCnt="0">
        <dgm:presLayoutVars>
          <dgm:dir/>
          <dgm:resizeHandles val="exact"/>
        </dgm:presLayoutVars>
      </dgm:prSet>
      <dgm:spPr/>
    </dgm:pt>
    <dgm:pt modelId="{31481704-A78B-4006-9F2C-4EF7841D58F1}" type="pres">
      <dgm:prSet presAssocID="{FBC3BC0E-EA2A-43C4-8E43-DA18ADDAD650}" presName="arrow" presStyleLbl="bgShp" presStyleIdx="0" presStyleCnt="1" custScaleX="117647"/>
      <dgm:spPr/>
    </dgm:pt>
    <dgm:pt modelId="{B4C380E9-5765-4748-BE97-26957155EE6A}" type="pres">
      <dgm:prSet presAssocID="{FBC3BC0E-EA2A-43C4-8E43-DA18ADDAD650}" presName="linearProcess" presStyleCnt="0"/>
      <dgm:spPr/>
    </dgm:pt>
    <dgm:pt modelId="{D292EF96-667C-487D-AEA8-201091C893B4}" type="pres">
      <dgm:prSet presAssocID="{0D5A22A0-6666-43E9-AF79-A9EC22D4B293}" presName="textNode" presStyleLbl="node1" presStyleIdx="0" presStyleCnt="3" custScaleX="153851" custScaleY="105654" custLinFactX="-2110" custLinFactNeighborX="-100000" custLinFactNeighborY="1226">
        <dgm:presLayoutVars>
          <dgm:bulletEnabled val="1"/>
        </dgm:presLayoutVars>
      </dgm:prSet>
      <dgm:spPr/>
      <dgm:t>
        <a:bodyPr/>
        <a:lstStyle/>
        <a:p>
          <a:endParaRPr lang="en-US"/>
        </a:p>
      </dgm:t>
    </dgm:pt>
    <dgm:pt modelId="{D02E5868-0C7A-4D99-9D3B-9477B37F2DBC}" type="pres">
      <dgm:prSet presAssocID="{3F6104BE-4B70-4463-8E57-F69104431646}" presName="sibTrans" presStyleCnt="0"/>
      <dgm:spPr/>
    </dgm:pt>
    <dgm:pt modelId="{87BAE356-D4F8-471B-B763-FD9DE1E2C2C6}" type="pres">
      <dgm:prSet presAssocID="{8DB21623-9DAA-4AD9-8750-FAF4FDA047DF}" presName="textNode" presStyleLbl="node1" presStyleIdx="1" presStyleCnt="3" custScaleX="71466">
        <dgm:presLayoutVars>
          <dgm:bulletEnabled val="1"/>
        </dgm:presLayoutVars>
      </dgm:prSet>
      <dgm:spPr/>
      <dgm:t>
        <a:bodyPr/>
        <a:lstStyle/>
        <a:p>
          <a:endParaRPr lang="en-US"/>
        </a:p>
      </dgm:t>
    </dgm:pt>
    <dgm:pt modelId="{06ED2B50-E2A9-4EFE-92FF-F2519844FE89}" type="pres">
      <dgm:prSet presAssocID="{FB1941EA-2DBD-422A-ACC3-ACA556A1892A}" presName="sibTrans" presStyleCnt="0"/>
      <dgm:spPr/>
    </dgm:pt>
    <dgm:pt modelId="{BD9FA76C-8BC3-43D3-8501-FF5D0D50A768}" type="pres">
      <dgm:prSet presAssocID="{57D8827F-76DC-4419-82E4-3A2F2ABCF8F6}" presName="textNode" presStyleLbl="node1" presStyleIdx="2" presStyleCnt="3" custScaleX="108806" custScaleY="102833" custLinFactNeighborX="-54931" custLinFactNeighborY="-88">
        <dgm:presLayoutVars>
          <dgm:bulletEnabled val="1"/>
        </dgm:presLayoutVars>
      </dgm:prSet>
      <dgm:spPr/>
      <dgm:t>
        <a:bodyPr/>
        <a:lstStyle/>
        <a:p>
          <a:endParaRPr lang="en-US"/>
        </a:p>
      </dgm:t>
    </dgm:pt>
  </dgm:ptLst>
  <dgm:cxnLst>
    <dgm:cxn modelId="{7C7C3A86-DBFD-4AD3-9B01-07F019E89E5A}" type="presOf" srcId="{57D8827F-76DC-4419-82E4-3A2F2ABCF8F6}" destId="{BD9FA76C-8BC3-43D3-8501-FF5D0D50A768}" srcOrd="0" destOrd="0" presId="urn:microsoft.com/office/officeart/2005/8/layout/hProcess9"/>
    <dgm:cxn modelId="{E0FDA48B-288A-4914-8C4D-77596B40AF0E}" type="presOf" srcId="{FBC3BC0E-EA2A-43C4-8E43-DA18ADDAD650}" destId="{EDD326EA-C776-4605-B375-0EF38A41A3EC}" srcOrd="0" destOrd="0" presId="urn:microsoft.com/office/officeart/2005/8/layout/hProcess9"/>
    <dgm:cxn modelId="{0CFC6C9A-3B87-46EF-9440-F710B3FB92D8}" type="presOf" srcId="{DEF46606-4927-4597-93D8-82C79E626ED1}" destId="{D292EF96-667C-487D-AEA8-201091C893B4}" srcOrd="0" destOrd="1" presId="urn:microsoft.com/office/officeart/2005/8/layout/hProcess9"/>
    <dgm:cxn modelId="{4D53B674-8A2E-4074-AF53-1505DC194953}" type="presOf" srcId="{8DB21623-9DAA-4AD9-8750-FAF4FDA047DF}" destId="{87BAE356-D4F8-471B-B763-FD9DE1E2C2C6}" srcOrd="0" destOrd="0" presId="urn:microsoft.com/office/officeart/2005/8/layout/hProcess9"/>
    <dgm:cxn modelId="{6E0A9DB0-1E56-4D7E-9D6E-CC0A31713DC3}" srcId="{FBC3BC0E-EA2A-43C4-8E43-DA18ADDAD650}" destId="{0D5A22A0-6666-43E9-AF79-A9EC22D4B293}" srcOrd="0" destOrd="0" parTransId="{BC132778-BABD-49CF-AF70-55C3EDF6C5DF}" sibTransId="{3F6104BE-4B70-4463-8E57-F69104431646}"/>
    <dgm:cxn modelId="{B4C943E0-776D-4E74-91C8-66D90A43E96C}" srcId="{FBC3BC0E-EA2A-43C4-8E43-DA18ADDAD650}" destId="{57D8827F-76DC-4419-82E4-3A2F2ABCF8F6}" srcOrd="2" destOrd="0" parTransId="{4FB01F4B-2E80-4425-9365-9AF0D654978D}" sibTransId="{9B82E585-2FCD-40B2-9AC6-07312C633628}"/>
    <dgm:cxn modelId="{5D8E3F37-47CD-4979-B1B7-8E786377819E}" type="presOf" srcId="{0D5A22A0-6666-43E9-AF79-A9EC22D4B293}" destId="{D292EF96-667C-487D-AEA8-201091C893B4}" srcOrd="0" destOrd="0" presId="urn:microsoft.com/office/officeart/2005/8/layout/hProcess9"/>
    <dgm:cxn modelId="{8FE0DF65-8522-4781-971E-29FE1C541662}" srcId="{0D5A22A0-6666-43E9-AF79-A9EC22D4B293}" destId="{DEF46606-4927-4597-93D8-82C79E626ED1}" srcOrd="0" destOrd="0" parTransId="{57A2168D-DEA7-40D1-8FD2-C64BFC07CD6C}" sibTransId="{6567CC1F-5044-4244-84B0-99338FC31EC7}"/>
    <dgm:cxn modelId="{F9CB4951-9296-4976-873E-282E466C814D}" srcId="{FBC3BC0E-EA2A-43C4-8E43-DA18ADDAD650}" destId="{8DB21623-9DAA-4AD9-8750-FAF4FDA047DF}" srcOrd="1" destOrd="0" parTransId="{C72B5231-B18F-4A2A-ADC5-45471FBE1FFD}" sibTransId="{FB1941EA-2DBD-422A-ACC3-ACA556A1892A}"/>
    <dgm:cxn modelId="{C3CD4A37-9496-4328-BBF8-8A5F19B5182F}" type="presParOf" srcId="{EDD326EA-C776-4605-B375-0EF38A41A3EC}" destId="{31481704-A78B-4006-9F2C-4EF7841D58F1}" srcOrd="0" destOrd="0" presId="urn:microsoft.com/office/officeart/2005/8/layout/hProcess9"/>
    <dgm:cxn modelId="{81FBA717-8A9E-41AE-BEAD-B62A638DD9E3}" type="presParOf" srcId="{EDD326EA-C776-4605-B375-0EF38A41A3EC}" destId="{B4C380E9-5765-4748-BE97-26957155EE6A}" srcOrd="1" destOrd="0" presId="urn:microsoft.com/office/officeart/2005/8/layout/hProcess9"/>
    <dgm:cxn modelId="{6D7113B1-566B-437F-9623-E19DF21A87D7}" type="presParOf" srcId="{B4C380E9-5765-4748-BE97-26957155EE6A}" destId="{D292EF96-667C-487D-AEA8-201091C893B4}" srcOrd="0" destOrd="0" presId="urn:microsoft.com/office/officeart/2005/8/layout/hProcess9"/>
    <dgm:cxn modelId="{C0416412-046B-4DDA-A977-48154F71A57E}" type="presParOf" srcId="{B4C380E9-5765-4748-BE97-26957155EE6A}" destId="{D02E5868-0C7A-4D99-9D3B-9477B37F2DBC}" srcOrd="1" destOrd="0" presId="urn:microsoft.com/office/officeart/2005/8/layout/hProcess9"/>
    <dgm:cxn modelId="{AC695CE8-9F5A-45DD-B6E8-FC10E6579979}" type="presParOf" srcId="{B4C380E9-5765-4748-BE97-26957155EE6A}" destId="{87BAE356-D4F8-471B-B763-FD9DE1E2C2C6}" srcOrd="2" destOrd="0" presId="urn:microsoft.com/office/officeart/2005/8/layout/hProcess9"/>
    <dgm:cxn modelId="{A93AA74C-8095-4CD1-A8BC-537E62E8DE1A}" type="presParOf" srcId="{B4C380E9-5765-4748-BE97-26957155EE6A}" destId="{06ED2B50-E2A9-4EFE-92FF-F2519844FE89}" srcOrd="3" destOrd="0" presId="urn:microsoft.com/office/officeart/2005/8/layout/hProcess9"/>
    <dgm:cxn modelId="{54308A30-BAE0-43F8-ABC0-41AEB311EA3D}" type="presParOf" srcId="{B4C380E9-5765-4748-BE97-26957155EE6A}" destId="{BD9FA76C-8BC3-43D3-8501-FF5D0D50A768}"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85CBE40-1178-48C2-A468-1550829A3EA1}" type="datetimeFigureOut">
              <a:rPr lang="en-US" smtClean="0"/>
              <a:t>4/15/2015</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A40EA6C-51A8-4B6E-BEB2-12061104B5B2}" type="slidenum">
              <a:rPr lang="en-US" smtClean="0"/>
              <a:t>‹#›</a:t>
            </a:fld>
            <a:endParaRPr lang="en-US"/>
          </a:p>
        </p:txBody>
      </p:sp>
    </p:spTree>
    <p:extLst>
      <p:ext uri="{BB962C8B-B14F-4D97-AF65-F5344CB8AC3E}">
        <p14:creationId xmlns:p14="http://schemas.microsoft.com/office/powerpoint/2010/main" val="10391529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EA4F5435-2A44-43AA-985D-61F74F1B457C}" type="datetimeFigureOut">
              <a:rPr lang="en-US" smtClean="0"/>
              <a:t>4/15/2015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6797585E-6307-4426-A1C3-99D6AEC340D4}" type="slidenum">
              <a:rPr lang="en-US" smtClean="0"/>
              <a:t>‹#›</a:t>
            </a:fld>
            <a:endParaRPr lang="en-US"/>
          </a:p>
        </p:txBody>
      </p:sp>
    </p:spTree>
    <p:extLst>
      <p:ext uri="{BB962C8B-B14F-4D97-AF65-F5344CB8AC3E}">
        <p14:creationId xmlns:p14="http://schemas.microsoft.com/office/powerpoint/2010/main" val="1895044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b="1" dirty="0"/>
          </a:p>
        </p:txBody>
      </p:sp>
      <p:sp>
        <p:nvSpPr>
          <p:cNvPr id="4" name="Slide Number Placeholder 3"/>
          <p:cNvSpPr>
            <a:spLocks noGrp="1"/>
          </p:cNvSpPr>
          <p:nvPr>
            <p:ph type="sldNum" sz="quarter" idx="10"/>
          </p:nvPr>
        </p:nvSpPr>
        <p:spPr/>
        <p:txBody>
          <a:bodyPr/>
          <a:lstStyle/>
          <a:p>
            <a:fld id="{178359AE-CCAE-40C8-9310-8BAB36733CCD}" type="slidenum">
              <a:rPr lang="en-US" smtClean="0"/>
              <a:t>1</a:t>
            </a:fld>
            <a:endParaRPr lang="en-US"/>
          </a:p>
        </p:txBody>
      </p:sp>
    </p:spTree>
    <p:extLst>
      <p:ext uri="{BB962C8B-B14F-4D97-AF65-F5344CB8AC3E}">
        <p14:creationId xmlns:p14="http://schemas.microsoft.com/office/powerpoint/2010/main" val="455912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10</a:t>
            </a:fld>
            <a:endParaRPr lang="en-US"/>
          </a:p>
        </p:txBody>
      </p:sp>
    </p:spTree>
    <p:extLst>
      <p:ext uri="{BB962C8B-B14F-4D97-AF65-F5344CB8AC3E}">
        <p14:creationId xmlns:p14="http://schemas.microsoft.com/office/powerpoint/2010/main" val="219400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11</a:t>
            </a:fld>
            <a:endParaRPr lang="en-US"/>
          </a:p>
        </p:txBody>
      </p:sp>
    </p:spTree>
    <p:extLst>
      <p:ext uri="{BB962C8B-B14F-4D97-AF65-F5344CB8AC3E}">
        <p14:creationId xmlns:p14="http://schemas.microsoft.com/office/powerpoint/2010/main" val="3529939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12</a:t>
            </a:fld>
            <a:endParaRPr lang="en-US"/>
          </a:p>
        </p:txBody>
      </p:sp>
    </p:spTree>
    <p:extLst>
      <p:ext uri="{BB962C8B-B14F-4D97-AF65-F5344CB8AC3E}">
        <p14:creationId xmlns:p14="http://schemas.microsoft.com/office/powerpoint/2010/main" val="1025074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13</a:t>
            </a:fld>
            <a:endParaRPr lang="en-US"/>
          </a:p>
        </p:txBody>
      </p:sp>
    </p:spTree>
    <p:extLst>
      <p:ext uri="{BB962C8B-B14F-4D97-AF65-F5344CB8AC3E}">
        <p14:creationId xmlns:p14="http://schemas.microsoft.com/office/powerpoint/2010/main" val="3783385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14</a:t>
            </a:fld>
            <a:endParaRPr lang="en-US"/>
          </a:p>
        </p:txBody>
      </p:sp>
    </p:spTree>
    <p:extLst>
      <p:ext uri="{BB962C8B-B14F-4D97-AF65-F5344CB8AC3E}">
        <p14:creationId xmlns:p14="http://schemas.microsoft.com/office/powerpoint/2010/main" val="3578525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15</a:t>
            </a:fld>
            <a:endParaRPr lang="en-US"/>
          </a:p>
        </p:txBody>
      </p:sp>
    </p:spTree>
    <p:extLst>
      <p:ext uri="{BB962C8B-B14F-4D97-AF65-F5344CB8AC3E}">
        <p14:creationId xmlns:p14="http://schemas.microsoft.com/office/powerpoint/2010/main" val="3548544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16</a:t>
            </a:fld>
            <a:endParaRPr lang="en-US"/>
          </a:p>
        </p:txBody>
      </p:sp>
    </p:spTree>
    <p:extLst>
      <p:ext uri="{BB962C8B-B14F-4D97-AF65-F5344CB8AC3E}">
        <p14:creationId xmlns:p14="http://schemas.microsoft.com/office/powerpoint/2010/main" val="2105505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17</a:t>
            </a:fld>
            <a:endParaRPr lang="en-US"/>
          </a:p>
        </p:txBody>
      </p:sp>
    </p:spTree>
    <p:extLst>
      <p:ext uri="{BB962C8B-B14F-4D97-AF65-F5344CB8AC3E}">
        <p14:creationId xmlns:p14="http://schemas.microsoft.com/office/powerpoint/2010/main" val="1561603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18</a:t>
            </a:fld>
            <a:endParaRPr lang="en-US"/>
          </a:p>
        </p:txBody>
      </p:sp>
    </p:spTree>
    <p:extLst>
      <p:ext uri="{BB962C8B-B14F-4D97-AF65-F5344CB8AC3E}">
        <p14:creationId xmlns:p14="http://schemas.microsoft.com/office/powerpoint/2010/main" val="2373774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19</a:t>
            </a:fld>
            <a:endParaRPr lang="en-US"/>
          </a:p>
        </p:txBody>
      </p:sp>
    </p:spTree>
    <p:extLst>
      <p:ext uri="{BB962C8B-B14F-4D97-AF65-F5344CB8AC3E}">
        <p14:creationId xmlns:p14="http://schemas.microsoft.com/office/powerpoint/2010/main" val="1440013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2</a:t>
            </a:fld>
            <a:endParaRPr lang="en-US"/>
          </a:p>
        </p:txBody>
      </p:sp>
    </p:spTree>
    <p:extLst>
      <p:ext uri="{BB962C8B-B14F-4D97-AF65-F5344CB8AC3E}">
        <p14:creationId xmlns:p14="http://schemas.microsoft.com/office/powerpoint/2010/main" val="1866804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20</a:t>
            </a:fld>
            <a:endParaRPr lang="en-US"/>
          </a:p>
        </p:txBody>
      </p:sp>
    </p:spTree>
    <p:extLst>
      <p:ext uri="{BB962C8B-B14F-4D97-AF65-F5344CB8AC3E}">
        <p14:creationId xmlns:p14="http://schemas.microsoft.com/office/powerpoint/2010/main" val="2974911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21</a:t>
            </a:fld>
            <a:endParaRPr lang="en-US"/>
          </a:p>
        </p:txBody>
      </p:sp>
    </p:spTree>
    <p:extLst>
      <p:ext uri="{BB962C8B-B14F-4D97-AF65-F5344CB8AC3E}">
        <p14:creationId xmlns:p14="http://schemas.microsoft.com/office/powerpoint/2010/main" val="669231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22</a:t>
            </a:fld>
            <a:endParaRPr lang="en-US"/>
          </a:p>
        </p:txBody>
      </p:sp>
    </p:spTree>
    <p:extLst>
      <p:ext uri="{BB962C8B-B14F-4D97-AF65-F5344CB8AC3E}">
        <p14:creationId xmlns:p14="http://schemas.microsoft.com/office/powerpoint/2010/main" val="4012203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23</a:t>
            </a:fld>
            <a:endParaRPr lang="en-US"/>
          </a:p>
        </p:txBody>
      </p:sp>
    </p:spTree>
    <p:extLst>
      <p:ext uri="{BB962C8B-B14F-4D97-AF65-F5344CB8AC3E}">
        <p14:creationId xmlns:p14="http://schemas.microsoft.com/office/powerpoint/2010/main" val="3061026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24</a:t>
            </a:fld>
            <a:endParaRPr lang="en-US"/>
          </a:p>
        </p:txBody>
      </p:sp>
    </p:spTree>
    <p:extLst>
      <p:ext uri="{BB962C8B-B14F-4D97-AF65-F5344CB8AC3E}">
        <p14:creationId xmlns:p14="http://schemas.microsoft.com/office/powerpoint/2010/main" val="53775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25</a:t>
            </a:fld>
            <a:endParaRPr lang="en-US"/>
          </a:p>
        </p:txBody>
      </p:sp>
    </p:spTree>
    <p:extLst>
      <p:ext uri="{BB962C8B-B14F-4D97-AF65-F5344CB8AC3E}">
        <p14:creationId xmlns:p14="http://schemas.microsoft.com/office/powerpoint/2010/main" val="29315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26</a:t>
            </a:fld>
            <a:endParaRPr lang="en-US"/>
          </a:p>
        </p:txBody>
      </p:sp>
    </p:spTree>
    <p:extLst>
      <p:ext uri="{BB962C8B-B14F-4D97-AF65-F5344CB8AC3E}">
        <p14:creationId xmlns:p14="http://schemas.microsoft.com/office/powerpoint/2010/main" val="1040642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27</a:t>
            </a:fld>
            <a:endParaRPr lang="en-US"/>
          </a:p>
        </p:txBody>
      </p:sp>
    </p:spTree>
    <p:extLst>
      <p:ext uri="{BB962C8B-B14F-4D97-AF65-F5344CB8AC3E}">
        <p14:creationId xmlns:p14="http://schemas.microsoft.com/office/powerpoint/2010/main" val="2838242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28</a:t>
            </a:fld>
            <a:endParaRPr lang="en-US"/>
          </a:p>
        </p:txBody>
      </p:sp>
    </p:spTree>
    <p:extLst>
      <p:ext uri="{BB962C8B-B14F-4D97-AF65-F5344CB8AC3E}">
        <p14:creationId xmlns:p14="http://schemas.microsoft.com/office/powerpoint/2010/main" val="1681016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29</a:t>
            </a:fld>
            <a:endParaRPr lang="en-US"/>
          </a:p>
        </p:txBody>
      </p:sp>
    </p:spTree>
    <p:extLst>
      <p:ext uri="{BB962C8B-B14F-4D97-AF65-F5344CB8AC3E}">
        <p14:creationId xmlns:p14="http://schemas.microsoft.com/office/powerpoint/2010/main" val="132342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3</a:t>
            </a:fld>
            <a:endParaRPr lang="en-US"/>
          </a:p>
        </p:txBody>
      </p:sp>
    </p:spTree>
    <p:extLst>
      <p:ext uri="{BB962C8B-B14F-4D97-AF65-F5344CB8AC3E}">
        <p14:creationId xmlns:p14="http://schemas.microsoft.com/office/powerpoint/2010/main" val="2480214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30</a:t>
            </a:fld>
            <a:endParaRPr lang="en-US"/>
          </a:p>
        </p:txBody>
      </p:sp>
    </p:spTree>
    <p:extLst>
      <p:ext uri="{BB962C8B-B14F-4D97-AF65-F5344CB8AC3E}">
        <p14:creationId xmlns:p14="http://schemas.microsoft.com/office/powerpoint/2010/main" val="3376754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31</a:t>
            </a:fld>
            <a:endParaRPr lang="en-US"/>
          </a:p>
        </p:txBody>
      </p:sp>
    </p:spTree>
    <p:extLst>
      <p:ext uri="{BB962C8B-B14F-4D97-AF65-F5344CB8AC3E}">
        <p14:creationId xmlns:p14="http://schemas.microsoft.com/office/powerpoint/2010/main" val="2216377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32</a:t>
            </a:fld>
            <a:endParaRPr lang="en-US"/>
          </a:p>
        </p:txBody>
      </p:sp>
    </p:spTree>
    <p:extLst>
      <p:ext uri="{BB962C8B-B14F-4D97-AF65-F5344CB8AC3E}">
        <p14:creationId xmlns:p14="http://schemas.microsoft.com/office/powerpoint/2010/main" val="4101437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33</a:t>
            </a:fld>
            <a:endParaRPr lang="en-US"/>
          </a:p>
        </p:txBody>
      </p:sp>
    </p:spTree>
    <p:extLst>
      <p:ext uri="{BB962C8B-B14F-4D97-AF65-F5344CB8AC3E}">
        <p14:creationId xmlns:p14="http://schemas.microsoft.com/office/powerpoint/2010/main" val="3216636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34</a:t>
            </a:fld>
            <a:endParaRPr lang="en-US"/>
          </a:p>
        </p:txBody>
      </p:sp>
    </p:spTree>
    <p:extLst>
      <p:ext uri="{BB962C8B-B14F-4D97-AF65-F5344CB8AC3E}">
        <p14:creationId xmlns:p14="http://schemas.microsoft.com/office/powerpoint/2010/main" val="1497041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35</a:t>
            </a:fld>
            <a:endParaRPr lang="en-US"/>
          </a:p>
        </p:txBody>
      </p:sp>
    </p:spTree>
    <p:extLst>
      <p:ext uri="{BB962C8B-B14F-4D97-AF65-F5344CB8AC3E}">
        <p14:creationId xmlns:p14="http://schemas.microsoft.com/office/powerpoint/2010/main" val="2363207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36</a:t>
            </a:fld>
            <a:endParaRPr lang="en-US"/>
          </a:p>
        </p:txBody>
      </p:sp>
    </p:spTree>
    <p:extLst>
      <p:ext uri="{BB962C8B-B14F-4D97-AF65-F5344CB8AC3E}">
        <p14:creationId xmlns:p14="http://schemas.microsoft.com/office/powerpoint/2010/main" val="1593793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37</a:t>
            </a:fld>
            <a:endParaRPr lang="en-US"/>
          </a:p>
        </p:txBody>
      </p:sp>
    </p:spTree>
    <p:extLst>
      <p:ext uri="{BB962C8B-B14F-4D97-AF65-F5344CB8AC3E}">
        <p14:creationId xmlns:p14="http://schemas.microsoft.com/office/powerpoint/2010/main" val="4225130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38</a:t>
            </a:fld>
            <a:endParaRPr lang="en-US"/>
          </a:p>
        </p:txBody>
      </p:sp>
    </p:spTree>
    <p:extLst>
      <p:ext uri="{BB962C8B-B14F-4D97-AF65-F5344CB8AC3E}">
        <p14:creationId xmlns:p14="http://schemas.microsoft.com/office/powerpoint/2010/main" val="2226077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39</a:t>
            </a:fld>
            <a:endParaRPr lang="en-US"/>
          </a:p>
        </p:txBody>
      </p:sp>
    </p:spTree>
    <p:extLst>
      <p:ext uri="{BB962C8B-B14F-4D97-AF65-F5344CB8AC3E}">
        <p14:creationId xmlns:p14="http://schemas.microsoft.com/office/powerpoint/2010/main" val="407439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4</a:t>
            </a:fld>
            <a:endParaRPr lang="en-US"/>
          </a:p>
        </p:txBody>
      </p:sp>
    </p:spTree>
    <p:extLst>
      <p:ext uri="{BB962C8B-B14F-4D97-AF65-F5344CB8AC3E}">
        <p14:creationId xmlns:p14="http://schemas.microsoft.com/office/powerpoint/2010/main" val="1251816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40</a:t>
            </a:fld>
            <a:endParaRPr lang="en-US"/>
          </a:p>
        </p:txBody>
      </p:sp>
    </p:spTree>
    <p:extLst>
      <p:ext uri="{BB962C8B-B14F-4D97-AF65-F5344CB8AC3E}">
        <p14:creationId xmlns:p14="http://schemas.microsoft.com/office/powerpoint/2010/main" val="2650851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41</a:t>
            </a:fld>
            <a:endParaRPr lang="en-US"/>
          </a:p>
        </p:txBody>
      </p:sp>
    </p:spTree>
    <p:extLst>
      <p:ext uri="{BB962C8B-B14F-4D97-AF65-F5344CB8AC3E}">
        <p14:creationId xmlns:p14="http://schemas.microsoft.com/office/powerpoint/2010/main" val="2758791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42</a:t>
            </a:fld>
            <a:endParaRPr lang="en-US"/>
          </a:p>
        </p:txBody>
      </p:sp>
    </p:spTree>
    <p:extLst>
      <p:ext uri="{BB962C8B-B14F-4D97-AF65-F5344CB8AC3E}">
        <p14:creationId xmlns:p14="http://schemas.microsoft.com/office/powerpoint/2010/main" val="409780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50000"/>
              </a:lnSpc>
            </a:pPr>
            <a:endParaRPr lang="en-US" dirty="0" smtClean="0">
              <a:solidFill>
                <a:schemeClr val="tx2"/>
              </a:solidFill>
            </a:endParaRPr>
          </a:p>
        </p:txBody>
      </p:sp>
      <p:sp>
        <p:nvSpPr>
          <p:cNvPr id="4" name="Slide Number Placeholder 3"/>
          <p:cNvSpPr>
            <a:spLocks noGrp="1"/>
          </p:cNvSpPr>
          <p:nvPr>
            <p:ph type="sldNum" sz="quarter" idx="10"/>
          </p:nvPr>
        </p:nvSpPr>
        <p:spPr/>
        <p:txBody>
          <a:bodyPr/>
          <a:lstStyle/>
          <a:p>
            <a:fld id="{6797585E-6307-4426-A1C3-99D6AEC340D4}" type="slidenum">
              <a:rPr lang="en-US" smtClean="0"/>
              <a:t>43</a:t>
            </a:fld>
            <a:endParaRPr lang="en-US"/>
          </a:p>
        </p:txBody>
      </p:sp>
    </p:spTree>
    <p:extLst>
      <p:ext uri="{BB962C8B-B14F-4D97-AF65-F5344CB8AC3E}">
        <p14:creationId xmlns:p14="http://schemas.microsoft.com/office/powerpoint/2010/main" val="1815119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44</a:t>
            </a:fld>
            <a:endParaRPr lang="en-US"/>
          </a:p>
        </p:txBody>
      </p:sp>
    </p:spTree>
    <p:extLst>
      <p:ext uri="{BB962C8B-B14F-4D97-AF65-F5344CB8AC3E}">
        <p14:creationId xmlns:p14="http://schemas.microsoft.com/office/powerpoint/2010/main" val="3184779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45</a:t>
            </a:fld>
            <a:endParaRPr lang="en-US"/>
          </a:p>
        </p:txBody>
      </p:sp>
    </p:spTree>
    <p:extLst>
      <p:ext uri="{BB962C8B-B14F-4D97-AF65-F5344CB8AC3E}">
        <p14:creationId xmlns:p14="http://schemas.microsoft.com/office/powerpoint/2010/main" val="3437682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46</a:t>
            </a:fld>
            <a:endParaRPr lang="en-US"/>
          </a:p>
        </p:txBody>
      </p:sp>
    </p:spTree>
    <p:extLst>
      <p:ext uri="{BB962C8B-B14F-4D97-AF65-F5344CB8AC3E}">
        <p14:creationId xmlns:p14="http://schemas.microsoft.com/office/powerpoint/2010/main" val="34986144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50000"/>
              </a:lnSpc>
            </a:pPr>
            <a:endParaRPr lang="en-US" dirty="0">
              <a:solidFill>
                <a:schemeClr val="tx2"/>
              </a:solidFill>
            </a:endParaRPr>
          </a:p>
        </p:txBody>
      </p:sp>
      <p:sp>
        <p:nvSpPr>
          <p:cNvPr id="4" name="Slide Number Placeholder 3"/>
          <p:cNvSpPr>
            <a:spLocks noGrp="1"/>
          </p:cNvSpPr>
          <p:nvPr>
            <p:ph type="sldNum" sz="quarter" idx="10"/>
          </p:nvPr>
        </p:nvSpPr>
        <p:spPr/>
        <p:txBody>
          <a:bodyPr/>
          <a:lstStyle/>
          <a:p>
            <a:fld id="{6797585E-6307-4426-A1C3-99D6AEC340D4}" type="slidenum">
              <a:rPr lang="en-US" smtClean="0"/>
              <a:t>47</a:t>
            </a:fld>
            <a:endParaRPr lang="en-US"/>
          </a:p>
        </p:txBody>
      </p:sp>
    </p:spTree>
    <p:extLst>
      <p:ext uri="{BB962C8B-B14F-4D97-AF65-F5344CB8AC3E}">
        <p14:creationId xmlns:p14="http://schemas.microsoft.com/office/powerpoint/2010/main" val="2454936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48</a:t>
            </a:fld>
            <a:endParaRPr lang="en-US"/>
          </a:p>
        </p:txBody>
      </p:sp>
    </p:spTree>
    <p:extLst>
      <p:ext uri="{BB962C8B-B14F-4D97-AF65-F5344CB8AC3E}">
        <p14:creationId xmlns:p14="http://schemas.microsoft.com/office/powerpoint/2010/main" val="5025061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lnSpc>
                <a:spcPct val="150000"/>
              </a:lnSpc>
              <a:buFont typeface="+mj-lt"/>
              <a:buAutoNum type="arabicPeriod"/>
            </a:pPr>
            <a:endParaRPr lang="en-US" sz="1600" dirty="0"/>
          </a:p>
        </p:txBody>
      </p:sp>
      <p:sp>
        <p:nvSpPr>
          <p:cNvPr id="4" name="Slide Number Placeholder 3"/>
          <p:cNvSpPr>
            <a:spLocks noGrp="1"/>
          </p:cNvSpPr>
          <p:nvPr>
            <p:ph type="sldNum" sz="quarter" idx="10"/>
          </p:nvPr>
        </p:nvSpPr>
        <p:spPr/>
        <p:txBody>
          <a:bodyPr/>
          <a:lstStyle/>
          <a:p>
            <a:fld id="{6797585E-6307-4426-A1C3-99D6AEC340D4}" type="slidenum">
              <a:rPr lang="en-US" smtClean="0"/>
              <a:t>49</a:t>
            </a:fld>
            <a:endParaRPr lang="en-US"/>
          </a:p>
        </p:txBody>
      </p:sp>
    </p:spTree>
    <p:extLst>
      <p:ext uri="{BB962C8B-B14F-4D97-AF65-F5344CB8AC3E}">
        <p14:creationId xmlns:p14="http://schemas.microsoft.com/office/powerpoint/2010/main" val="3153040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5</a:t>
            </a:fld>
            <a:endParaRPr lang="en-US"/>
          </a:p>
        </p:txBody>
      </p:sp>
    </p:spTree>
    <p:extLst>
      <p:ext uri="{BB962C8B-B14F-4D97-AF65-F5344CB8AC3E}">
        <p14:creationId xmlns:p14="http://schemas.microsoft.com/office/powerpoint/2010/main" val="38059167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50000"/>
              </a:lnSpc>
            </a:pPr>
            <a:endParaRPr lang="en-US" sz="1600" dirty="0">
              <a:solidFill>
                <a:schemeClr val="tx2"/>
              </a:solidFill>
            </a:endParaRPr>
          </a:p>
        </p:txBody>
      </p:sp>
      <p:sp>
        <p:nvSpPr>
          <p:cNvPr id="4" name="Slide Number Placeholder 3"/>
          <p:cNvSpPr>
            <a:spLocks noGrp="1"/>
          </p:cNvSpPr>
          <p:nvPr>
            <p:ph type="sldNum" sz="quarter" idx="10"/>
          </p:nvPr>
        </p:nvSpPr>
        <p:spPr/>
        <p:txBody>
          <a:bodyPr/>
          <a:lstStyle/>
          <a:p>
            <a:fld id="{6797585E-6307-4426-A1C3-99D6AEC340D4}" type="slidenum">
              <a:rPr lang="en-US" smtClean="0"/>
              <a:t>50</a:t>
            </a:fld>
            <a:endParaRPr lang="en-US"/>
          </a:p>
        </p:txBody>
      </p:sp>
    </p:spTree>
    <p:extLst>
      <p:ext uri="{BB962C8B-B14F-4D97-AF65-F5344CB8AC3E}">
        <p14:creationId xmlns:p14="http://schemas.microsoft.com/office/powerpoint/2010/main" val="1323039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50000"/>
              </a:lnSpc>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51</a:t>
            </a:fld>
            <a:endParaRPr lang="en-US"/>
          </a:p>
        </p:txBody>
      </p:sp>
    </p:spTree>
    <p:extLst>
      <p:ext uri="{BB962C8B-B14F-4D97-AF65-F5344CB8AC3E}">
        <p14:creationId xmlns:p14="http://schemas.microsoft.com/office/powerpoint/2010/main" val="9781075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hangingPunct="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52</a:t>
            </a:fld>
            <a:endParaRPr lang="en-US"/>
          </a:p>
        </p:txBody>
      </p:sp>
    </p:spTree>
    <p:extLst>
      <p:ext uri="{BB962C8B-B14F-4D97-AF65-F5344CB8AC3E}">
        <p14:creationId xmlns:p14="http://schemas.microsoft.com/office/powerpoint/2010/main" val="10299869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lnSpc>
                <a:spcPct val="150000"/>
              </a:lnSpc>
              <a:buFont typeface="+mj-lt"/>
              <a:buAutoNum type="arabicPeriod"/>
            </a:pPr>
            <a:r>
              <a:rPr lang="en-US" sz="1600" dirty="0" smtClean="0"/>
              <a:t>Regional – What are the most effective actions the regional agencies can take to support pricing parking policies?</a:t>
            </a:r>
          </a:p>
          <a:p>
            <a:pPr marL="800100" lvl="1" indent="-342900">
              <a:lnSpc>
                <a:spcPct val="150000"/>
              </a:lnSpc>
              <a:buFont typeface="+mj-lt"/>
              <a:buAutoNum type="arabicPeriod"/>
            </a:pPr>
            <a:endParaRPr lang="en-US" sz="1600" dirty="0" smtClean="0"/>
          </a:p>
          <a:p>
            <a:pPr marL="800100" lvl="1" indent="-342900">
              <a:lnSpc>
                <a:spcPct val="150000"/>
              </a:lnSpc>
              <a:buFont typeface="+mj-lt"/>
              <a:buAutoNum type="arabicPeriod"/>
            </a:pPr>
            <a:r>
              <a:rPr lang="en-US" sz="1600" dirty="0" smtClean="0"/>
              <a:t>Local – what are the conditions, public perception, and specific approaches to enact or enforce various priced parking policies? </a:t>
            </a:r>
          </a:p>
          <a:p>
            <a:pPr marL="800100" lvl="1" indent="-342900">
              <a:lnSpc>
                <a:spcPct val="150000"/>
              </a:lnSpc>
              <a:buFont typeface="+mj-lt"/>
              <a:buAutoNum type="arabicPeriod"/>
            </a:pPr>
            <a:endParaRPr lang="en-US" sz="1600" dirty="0" smtClean="0"/>
          </a:p>
        </p:txBody>
      </p:sp>
      <p:sp>
        <p:nvSpPr>
          <p:cNvPr id="4" name="Slide Number Placeholder 3"/>
          <p:cNvSpPr>
            <a:spLocks noGrp="1"/>
          </p:cNvSpPr>
          <p:nvPr>
            <p:ph type="sldNum" sz="quarter" idx="10"/>
          </p:nvPr>
        </p:nvSpPr>
        <p:spPr/>
        <p:txBody>
          <a:bodyPr/>
          <a:lstStyle/>
          <a:p>
            <a:fld id="{6797585E-6307-4426-A1C3-99D6AEC340D4}" type="slidenum">
              <a:rPr lang="en-US" smtClean="0"/>
              <a:t>53</a:t>
            </a:fld>
            <a:endParaRPr lang="en-US"/>
          </a:p>
        </p:txBody>
      </p:sp>
    </p:spTree>
    <p:extLst>
      <p:ext uri="{BB962C8B-B14F-4D97-AF65-F5344CB8AC3E}">
        <p14:creationId xmlns:p14="http://schemas.microsoft.com/office/powerpoint/2010/main" val="13233229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50000"/>
              </a:lnSpc>
            </a:pPr>
            <a:endParaRPr lang="en-US" sz="1600" dirty="0">
              <a:solidFill>
                <a:schemeClr val="tx2"/>
              </a:solidFill>
            </a:endParaRPr>
          </a:p>
        </p:txBody>
      </p:sp>
      <p:sp>
        <p:nvSpPr>
          <p:cNvPr id="4" name="Slide Number Placeholder 3"/>
          <p:cNvSpPr>
            <a:spLocks noGrp="1"/>
          </p:cNvSpPr>
          <p:nvPr>
            <p:ph type="sldNum" sz="quarter" idx="10"/>
          </p:nvPr>
        </p:nvSpPr>
        <p:spPr/>
        <p:txBody>
          <a:bodyPr/>
          <a:lstStyle/>
          <a:p>
            <a:fld id="{6797585E-6307-4426-A1C3-99D6AEC340D4}" type="slidenum">
              <a:rPr lang="en-US" smtClean="0"/>
              <a:t>54</a:t>
            </a:fld>
            <a:endParaRPr lang="en-US"/>
          </a:p>
        </p:txBody>
      </p:sp>
    </p:spTree>
    <p:extLst>
      <p:ext uri="{BB962C8B-B14F-4D97-AF65-F5344CB8AC3E}">
        <p14:creationId xmlns:p14="http://schemas.microsoft.com/office/powerpoint/2010/main" val="2858321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hangingPunct="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55</a:t>
            </a:fld>
            <a:endParaRPr lang="en-US"/>
          </a:p>
        </p:txBody>
      </p:sp>
    </p:spTree>
    <p:extLst>
      <p:ext uri="{BB962C8B-B14F-4D97-AF65-F5344CB8AC3E}">
        <p14:creationId xmlns:p14="http://schemas.microsoft.com/office/powerpoint/2010/main" val="23423894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lnSpc>
                <a:spcPct val="150000"/>
              </a:lnSpc>
              <a:buFont typeface="+mj-lt"/>
              <a:buAutoNum type="arabicPeriod"/>
            </a:pPr>
            <a:endParaRPr lang="en-US" sz="1600" dirty="0" smtClean="0"/>
          </a:p>
        </p:txBody>
      </p:sp>
      <p:sp>
        <p:nvSpPr>
          <p:cNvPr id="4" name="Slide Number Placeholder 3"/>
          <p:cNvSpPr>
            <a:spLocks noGrp="1"/>
          </p:cNvSpPr>
          <p:nvPr>
            <p:ph type="sldNum" sz="quarter" idx="10"/>
          </p:nvPr>
        </p:nvSpPr>
        <p:spPr/>
        <p:txBody>
          <a:bodyPr/>
          <a:lstStyle/>
          <a:p>
            <a:fld id="{6797585E-6307-4426-A1C3-99D6AEC340D4}" type="slidenum">
              <a:rPr lang="en-US" smtClean="0"/>
              <a:t>56</a:t>
            </a:fld>
            <a:endParaRPr lang="en-US"/>
          </a:p>
        </p:txBody>
      </p:sp>
    </p:spTree>
    <p:extLst>
      <p:ext uri="{BB962C8B-B14F-4D97-AF65-F5344CB8AC3E}">
        <p14:creationId xmlns:p14="http://schemas.microsoft.com/office/powerpoint/2010/main" val="2895926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50000"/>
              </a:lnSpc>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57</a:t>
            </a:fld>
            <a:endParaRPr lang="en-US"/>
          </a:p>
        </p:txBody>
      </p:sp>
    </p:spTree>
    <p:extLst>
      <p:ext uri="{BB962C8B-B14F-4D97-AF65-F5344CB8AC3E}">
        <p14:creationId xmlns:p14="http://schemas.microsoft.com/office/powerpoint/2010/main" val="15923378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hangingPunct="0"/>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58</a:t>
            </a:fld>
            <a:endParaRPr lang="en-US"/>
          </a:p>
        </p:txBody>
      </p:sp>
    </p:spTree>
    <p:extLst>
      <p:ext uri="{BB962C8B-B14F-4D97-AF65-F5344CB8AC3E}">
        <p14:creationId xmlns:p14="http://schemas.microsoft.com/office/powerpoint/2010/main" val="2021962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59</a:t>
            </a:fld>
            <a:endParaRPr lang="en-US"/>
          </a:p>
        </p:txBody>
      </p:sp>
    </p:spTree>
    <p:extLst>
      <p:ext uri="{BB962C8B-B14F-4D97-AF65-F5344CB8AC3E}">
        <p14:creationId xmlns:p14="http://schemas.microsoft.com/office/powerpoint/2010/main" val="3156692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97585E-6307-4426-A1C3-99D6AEC340D4}" type="slidenum">
              <a:rPr lang="en-US" smtClean="0"/>
              <a:t>6</a:t>
            </a:fld>
            <a:endParaRPr lang="en-US"/>
          </a:p>
        </p:txBody>
      </p:sp>
    </p:spTree>
    <p:extLst>
      <p:ext uri="{BB962C8B-B14F-4D97-AF65-F5344CB8AC3E}">
        <p14:creationId xmlns:p14="http://schemas.microsoft.com/office/powerpoint/2010/main" val="31762296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hangingPunct="0">
              <a:buFontTx/>
              <a:buAutoNum type="arabicPeriod"/>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60</a:t>
            </a:fld>
            <a:endParaRPr lang="en-US"/>
          </a:p>
        </p:txBody>
      </p:sp>
    </p:spTree>
    <p:extLst>
      <p:ext uri="{BB962C8B-B14F-4D97-AF65-F5344CB8AC3E}">
        <p14:creationId xmlns:p14="http://schemas.microsoft.com/office/powerpoint/2010/main" val="1996646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fontAlgn="auto" hangingPunct="1">
              <a:buFont typeface="Arial" panose="020B0604020202020204" pitchFamily="34" charset="0"/>
              <a:buNone/>
            </a:pPr>
            <a:endParaRPr lang="en-US" sz="1200" dirty="0">
              <a:solidFill>
                <a:schemeClr val="tx2"/>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797585E-6307-4426-A1C3-99D6AEC340D4}" type="slidenum">
              <a:rPr lang="en-US" smtClean="0"/>
              <a:t>61</a:t>
            </a:fld>
            <a:endParaRPr lang="en-US"/>
          </a:p>
        </p:txBody>
      </p:sp>
    </p:spTree>
    <p:extLst>
      <p:ext uri="{BB962C8B-B14F-4D97-AF65-F5344CB8AC3E}">
        <p14:creationId xmlns:p14="http://schemas.microsoft.com/office/powerpoint/2010/main" val="23719555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hangingPunct="0">
              <a:buFontTx/>
              <a:buAutoNum type="arabicPeriod"/>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62</a:t>
            </a:fld>
            <a:endParaRPr lang="en-US"/>
          </a:p>
        </p:txBody>
      </p:sp>
    </p:spTree>
    <p:extLst>
      <p:ext uri="{BB962C8B-B14F-4D97-AF65-F5344CB8AC3E}">
        <p14:creationId xmlns:p14="http://schemas.microsoft.com/office/powerpoint/2010/main" val="2317797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hangingPunct="0">
              <a:buFontTx/>
              <a:buAutoNum type="arabicPeriod"/>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63</a:t>
            </a:fld>
            <a:endParaRPr lang="en-US"/>
          </a:p>
        </p:txBody>
      </p:sp>
    </p:spTree>
    <p:extLst>
      <p:ext uri="{BB962C8B-B14F-4D97-AF65-F5344CB8AC3E}">
        <p14:creationId xmlns:p14="http://schemas.microsoft.com/office/powerpoint/2010/main" val="10005705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hangingPunct="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64</a:t>
            </a:fld>
            <a:endParaRPr lang="en-US"/>
          </a:p>
        </p:txBody>
      </p:sp>
    </p:spTree>
    <p:extLst>
      <p:ext uri="{BB962C8B-B14F-4D97-AF65-F5344CB8AC3E}">
        <p14:creationId xmlns:p14="http://schemas.microsoft.com/office/powerpoint/2010/main" val="40561170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hangingPunct="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65</a:t>
            </a:fld>
            <a:endParaRPr lang="en-US"/>
          </a:p>
        </p:txBody>
      </p:sp>
    </p:spTree>
    <p:extLst>
      <p:ext uri="{BB962C8B-B14F-4D97-AF65-F5344CB8AC3E}">
        <p14:creationId xmlns:p14="http://schemas.microsoft.com/office/powerpoint/2010/main" val="4902865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hangingPunct="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66</a:t>
            </a:fld>
            <a:endParaRPr lang="en-US"/>
          </a:p>
        </p:txBody>
      </p:sp>
    </p:spTree>
    <p:extLst>
      <p:ext uri="{BB962C8B-B14F-4D97-AF65-F5344CB8AC3E}">
        <p14:creationId xmlns:p14="http://schemas.microsoft.com/office/powerpoint/2010/main" val="42180775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67</a:t>
            </a:fld>
            <a:endParaRPr lang="en-US"/>
          </a:p>
        </p:txBody>
      </p:sp>
    </p:spTree>
    <p:extLst>
      <p:ext uri="{BB962C8B-B14F-4D97-AF65-F5344CB8AC3E}">
        <p14:creationId xmlns:p14="http://schemas.microsoft.com/office/powerpoint/2010/main" val="21009656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hangingPunct="0">
              <a:buFontTx/>
              <a:buAutoNum type="arabicPeriod"/>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68</a:t>
            </a:fld>
            <a:endParaRPr lang="en-US"/>
          </a:p>
        </p:txBody>
      </p:sp>
    </p:spTree>
    <p:extLst>
      <p:ext uri="{BB962C8B-B14F-4D97-AF65-F5344CB8AC3E}">
        <p14:creationId xmlns:p14="http://schemas.microsoft.com/office/powerpoint/2010/main" val="77919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7</a:t>
            </a:fld>
            <a:endParaRPr lang="en-US"/>
          </a:p>
        </p:txBody>
      </p:sp>
    </p:spTree>
    <p:extLst>
      <p:ext uri="{BB962C8B-B14F-4D97-AF65-F5344CB8AC3E}">
        <p14:creationId xmlns:p14="http://schemas.microsoft.com/office/powerpoint/2010/main" val="153644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8</a:t>
            </a:fld>
            <a:endParaRPr lang="en-US"/>
          </a:p>
        </p:txBody>
      </p:sp>
    </p:spTree>
    <p:extLst>
      <p:ext uri="{BB962C8B-B14F-4D97-AF65-F5344CB8AC3E}">
        <p14:creationId xmlns:p14="http://schemas.microsoft.com/office/powerpoint/2010/main" val="1673707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7585E-6307-4426-A1C3-99D6AEC340D4}" type="slidenum">
              <a:rPr lang="en-US" smtClean="0"/>
              <a:t>9</a:t>
            </a:fld>
            <a:endParaRPr lang="en-US"/>
          </a:p>
        </p:txBody>
      </p:sp>
    </p:spTree>
    <p:extLst>
      <p:ext uri="{BB962C8B-B14F-4D97-AF65-F5344CB8AC3E}">
        <p14:creationId xmlns:p14="http://schemas.microsoft.com/office/powerpoint/2010/main" val="21770391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2" descr="Q:\Design Catalog\Corporate Templates\Covers\abstract1.jpg"/>
          <p:cNvPicPr>
            <a:picLocks noChangeAspect="1" noChangeArrowheads="1"/>
          </p:cNvPicPr>
          <p:nvPr userDrawn="1"/>
        </p:nvPicPr>
        <p:blipFill>
          <a:blip r:embed="rId2" cstate="email"/>
          <a:stretch>
            <a:fillRect/>
          </a:stretch>
        </p:blipFill>
        <p:spPr bwMode="auto">
          <a:xfrm>
            <a:off x="-132951" y="0"/>
            <a:ext cx="9276951" cy="6858000"/>
          </a:xfrm>
          <a:prstGeom prst="rect">
            <a:avLst/>
          </a:prstGeom>
          <a:noFill/>
          <a:ln w="9525">
            <a:noFill/>
            <a:miter lim="800000"/>
            <a:headEnd/>
            <a:tailEnd/>
          </a:ln>
        </p:spPr>
      </p:pic>
      <p:sp>
        <p:nvSpPr>
          <p:cNvPr id="6" name="Rectangle 5"/>
          <p:cNvSpPr/>
          <p:nvPr userDrawn="1"/>
        </p:nvSpPr>
        <p:spPr>
          <a:xfrm>
            <a:off x="0" y="0"/>
            <a:ext cx="9144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0" y="0"/>
            <a:ext cx="9144000" cy="6858000"/>
          </a:xfrm>
          <a:prstGeom prst="rect">
            <a:avLst/>
          </a:prstGeom>
          <a:solidFill>
            <a:srgbClr val="0081C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0" name="Group 19"/>
          <p:cNvGrpSpPr/>
          <p:nvPr userDrawn="1"/>
        </p:nvGrpSpPr>
        <p:grpSpPr>
          <a:xfrm>
            <a:off x="0" y="-2"/>
            <a:ext cx="9164321" cy="6858004"/>
            <a:chOff x="0" y="-2"/>
            <a:chExt cx="9164321" cy="6858004"/>
          </a:xfrm>
        </p:grpSpPr>
        <p:cxnSp>
          <p:nvCxnSpPr>
            <p:cNvPr id="21" name="Straight Connector 20"/>
            <p:cNvCxnSpPr/>
            <p:nvPr/>
          </p:nvCxnSpPr>
          <p:spPr>
            <a:xfrm rot="16200000" flipH="1">
              <a:off x="-2092189" y="2181639"/>
              <a:ext cx="6858002" cy="2494724"/>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786850" y="2181639"/>
              <a:ext cx="6858002" cy="2494724"/>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518489" y="2181637"/>
              <a:ext cx="6858002" cy="2494724"/>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4393098" y="4750907"/>
              <a:ext cx="3081127" cy="1133057"/>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5408543" y="4470952"/>
              <a:ext cx="3498574" cy="1275521"/>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1105396" y="4474761"/>
              <a:ext cx="3488635" cy="1277842"/>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6438538" y="4193177"/>
              <a:ext cx="3907970" cy="1421674"/>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a:off x="6819900" y="1084580"/>
              <a:ext cx="3429001" cy="1259840"/>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0" y="2413591"/>
              <a:ext cx="9144000" cy="3327990"/>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99241" y="3710152"/>
              <a:ext cx="8644759" cy="3147849"/>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093779" y="5013434"/>
              <a:ext cx="5050221" cy="1844567"/>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7667297" y="6327228"/>
              <a:ext cx="1476703" cy="530772"/>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0" y="3043491"/>
              <a:ext cx="3809098" cy="1389553"/>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0" y="1891862"/>
              <a:ext cx="3384331" cy="1232644"/>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0" y="735724"/>
              <a:ext cx="2963917" cy="1080243"/>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0" y="0"/>
              <a:ext cx="1397876" cy="517940"/>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977352" y="2"/>
              <a:ext cx="604344" cy="199695"/>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8397766" y="1098334"/>
              <a:ext cx="746234" cy="268011"/>
            </a:xfrm>
            <a:prstGeom prst="line">
              <a:avLst/>
            </a:prstGeom>
            <a:ln w="12700">
              <a:solidFill>
                <a:srgbClr val="DCDDDE"/>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userDrawn="1"/>
        </p:nvSpPr>
        <p:spPr>
          <a:xfrm>
            <a:off x="6702425" y="0"/>
            <a:ext cx="2441575" cy="6858000"/>
          </a:xfrm>
          <a:prstGeom prst="rect">
            <a:avLst/>
          </a:prstGeom>
          <a:gradFill>
            <a:gsLst>
              <a:gs pos="0">
                <a:srgbClr val="0081C6">
                  <a:alpha val="30000"/>
                </a:srgbClr>
              </a:gs>
              <a:gs pos="100000">
                <a:srgbClr val="00539B">
                  <a:alpha val="7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ectangle 10"/>
          <p:cNvSpPr/>
          <p:nvPr userDrawn="1"/>
        </p:nvSpPr>
        <p:spPr>
          <a:xfrm>
            <a:off x="6707188" y="5688281"/>
            <a:ext cx="2436812" cy="7633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userDrawn="1"/>
        </p:nvSpPr>
        <p:spPr>
          <a:xfrm>
            <a:off x="0" y="6461125"/>
            <a:ext cx="9144000" cy="396875"/>
          </a:xfrm>
          <a:prstGeom prst="rect">
            <a:avLst/>
          </a:prstGeom>
          <a:solidFill>
            <a:srgbClr val="0034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2" name="Straight Connector 11"/>
          <p:cNvCxnSpPr/>
          <p:nvPr userDrawn="1"/>
        </p:nvCxnSpPr>
        <p:spPr>
          <a:xfrm>
            <a:off x="0" y="6456363"/>
            <a:ext cx="9144000" cy="15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0"/>
            <a:ext cx="9144000" cy="1828800"/>
          </a:xfrm>
          <a:prstGeom prst="rect">
            <a:avLst/>
          </a:prstGeom>
          <a:gradFill>
            <a:gsLst>
              <a:gs pos="0">
                <a:srgbClr val="0081C6">
                  <a:alpha val="45000"/>
                </a:srgbClr>
              </a:gs>
              <a:gs pos="100000">
                <a:srgbClr val="00539B">
                  <a:alpha val="7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userDrawn="1"/>
        </p:nvCxnSpPr>
        <p:spPr>
          <a:xfrm>
            <a:off x="0" y="1822450"/>
            <a:ext cx="91440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 Placeholder 21"/>
          <p:cNvSpPr>
            <a:spLocks noGrp="1"/>
          </p:cNvSpPr>
          <p:nvPr>
            <p:ph type="body" sz="quarter" idx="15" hasCustomPrompt="1"/>
          </p:nvPr>
        </p:nvSpPr>
        <p:spPr>
          <a:xfrm>
            <a:off x="6743700" y="1501579"/>
            <a:ext cx="2317750" cy="267855"/>
          </a:xfrm>
        </p:spPr>
        <p:txBody>
          <a:bodyPr>
            <a:normAutofit/>
          </a:bodyPr>
          <a:lstStyle>
            <a:lvl1pPr>
              <a:buNone/>
              <a:defRPr sz="1200">
                <a:solidFill>
                  <a:schemeClr val="bg1"/>
                </a:solidFill>
              </a:defRPr>
            </a:lvl1pPr>
          </a:lstStyle>
          <a:p>
            <a:pPr lvl="0"/>
            <a:r>
              <a:rPr lang="en-US" dirty="0" smtClean="0"/>
              <a:t>Click to add date</a:t>
            </a:r>
          </a:p>
        </p:txBody>
      </p:sp>
      <p:sp>
        <p:nvSpPr>
          <p:cNvPr id="22" name="Text Placeholder 17"/>
          <p:cNvSpPr>
            <a:spLocks noGrp="1"/>
          </p:cNvSpPr>
          <p:nvPr>
            <p:ph type="body" sz="quarter" idx="13" hasCustomPrompt="1"/>
          </p:nvPr>
        </p:nvSpPr>
        <p:spPr>
          <a:xfrm>
            <a:off x="165820" y="0"/>
            <a:ext cx="6537960" cy="1380744"/>
          </a:xfrm>
        </p:spPr>
        <p:txBody>
          <a:bodyPr anchor="b">
            <a:normAutofit/>
          </a:bodyPr>
          <a:lstStyle>
            <a:lvl1pPr marL="0" indent="0">
              <a:lnSpc>
                <a:spcPts val="3000"/>
              </a:lnSpc>
              <a:buNone/>
              <a:defRPr sz="3600">
                <a:solidFill>
                  <a:schemeClr val="bg1"/>
                </a:solidFill>
              </a:defRPr>
            </a:lvl1pPr>
          </a:lstStyle>
          <a:p>
            <a:pPr lvl="0"/>
            <a:r>
              <a:rPr lang="en-US" dirty="0" smtClean="0"/>
              <a:t>Click to add title</a:t>
            </a:r>
          </a:p>
        </p:txBody>
      </p:sp>
      <p:sp>
        <p:nvSpPr>
          <p:cNvPr id="23" name="Text Placeholder 19"/>
          <p:cNvSpPr>
            <a:spLocks noGrp="1"/>
          </p:cNvSpPr>
          <p:nvPr>
            <p:ph type="body" sz="quarter" idx="14" hasCustomPrompt="1"/>
          </p:nvPr>
        </p:nvSpPr>
        <p:spPr>
          <a:xfrm>
            <a:off x="166688" y="1265388"/>
            <a:ext cx="6548437" cy="508000"/>
          </a:xfrm>
        </p:spPr>
        <p:txBody>
          <a:bodyPr anchor="b">
            <a:noAutofit/>
          </a:bodyPr>
          <a:lstStyle>
            <a:lvl1pPr marL="0" indent="0">
              <a:buNone/>
              <a:defRPr sz="2400">
                <a:solidFill>
                  <a:schemeClr val="bg1"/>
                </a:solidFill>
              </a:defRPr>
            </a:lvl1pPr>
            <a:lvl2pPr>
              <a:buNone/>
              <a:defRPr sz="2400">
                <a:solidFill>
                  <a:schemeClr val="bg1"/>
                </a:solidFill>
              </a:defRPr>
            </a:lvl2pPr>
            <a:lvl3pPr>
              <a:buNone/>
              <a:defRPr sz="2400">
                <a:solidFill>
                  <a:schemeClr val="bg1"/>
                </a:solidFill>
              </a:defRPr>
            </a:lvl3pPr>
            <a:lvl4pPr>
              <a:buNone/>
              <a:defRPr sz="2400">
                <a:solidFill>
                  <a:schemeClr val="bg1"/>
                </a:solidFill>
              </a:defRPr>
            </a:lvl4pPr>
            <a:lvl5pPr>
              <a:buNone/>
              <a:defRPr sz="2400">
                <a:solidFill>
                  <a:schemeClr val="bg1"/>
                </a:solidFill>
              </a:defRPr>
            </a:lvl5pPr>
          </a:lstStyle>
          <a:p>
            <a:pPr lvl="0"/>
            <a:r>
              <a:rPr lang="en-US" dirty="0" smtClean="0"/>
              <a:t>Click to add subtitle</a:t>
            </a:r>
          </a:p>
        </p:txBody>
      </p:sp>
      <p:cxnSp>
        <p:nvCxnSpPr>
          <p:cNvPr id="16" name="Straight Connector 15"/>
          <p:cNvCxnSpPr/>
          <p:nvPr userDrawn="1"/>
        </p:nvCxnSpPr>
        <p:spPr>
          <a:xfrm rot="5400000">
            <a:off x="3274219" y="3429794"/>
            <a:ext cx="68580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 Placeholder 21"/>
          <p:cNvSpPr>
            <a:spLocks noGrp="1"/>
          </p:cNvSpPr>
          <p:nvPr>
            <p:ph type="body" sz="quarter" idx="16" hasCustomPrompt="1"/>
          </p:nvPr>
        </p:nvSpPr>
        <p:spPr>
          <a:xfrm>
            <a:off x="6743700" y="86440"/>
            <a:ext cx="2317750" cy="1386100"/>
          </a:xfrm>
        </p:spPr>
        <p:txBody>
          <a:bodyPr>
            <a:noAutofit/>
          </a:bodyPr>
          <a:lstStyle>
            <a:lvl1pPr marL="0" indent="0">
              <a:buNone/>
              <a:defRPr sz="1500" baseline="0">
                <a:solidFill>
                  <a:schemeClr val="bg1"/>
                </a:solidFill>
              </a:defRPr>
            </a:lvl1pPr>
          </a:lstStyle>
          <a:p>
            <a:pPr lvl="0"/>
            <a:r>
              <a:rPr lang="en-US" dirty="0" smtClean="0"/>
              <a:t>Click to add presenter(s) name, title and presentation type</a:t>
            </a:r>
          </a:p>
        </p:txBody>
      </p:sp>
      <p:grpSp>
        <p:nvGrpSpPr>
          <p:cNvPr id="1028" name="Group 4"/>
          <p:cNvGrpSpPr>
            <a:grpSpLocks noChangeAspect="1"/>
          </p:cNvGrpSpPr>
          <p:nvPr userDrawn="1"/>
        </p:nvGrpSpPr>
        <p:grpSpPr bwMode="auto">
          <a:xfrm>
            <a:off x="6813550" y="5788025"/>
            <a:ext cx="1368425" cy="604838"/>
            <a:chOff x="4292" y="3646"/>
            <a:chExt cx="862" cy="381"/>
          </a:xfrm>
        </p:grpSpPr>
        <p:sp>
          <p:nvSpPr>
            <p:cNvPr id="1027" name="AutoShape 3"/>
            <p:cNvSpPr>
              <a:spLocks noChangeAspect="1" noChangeArrowheads="1" noTextEdit="1"/>
            </p:cNvSpPr>
            <p:nvPr userDrawn="1"/>
          </p:nvSpPr>
          <p:spPr bwMode="auto">
            <a:xfrm>
              <a:off x="4292" y="3646"/>
              <a:ext cx="862" cy="3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5"/>
            <p:cNvSpPr>
              <a:spLocks noEditPoints="1"/>
            </p:cNvSpPr>
            <p:nvPr userDrawn="1"/>
          </p:nvSpPr>
          <p:spPr bwMode="auto">
            <a:xfrm>
              <a:off x="4292" y="3646"/>
              <a:ext cx="586" cy="188"/>
            </a:xfrm>
            <a:custGeom>
              <a:avLst/>
              <a:gdLst/>
              <a:ahLst/>
              <a:cxnLst>
                <a:cxn ang="0">
                  <a:pos x="858" y="137"/>
                </a:cxn>
                <a:cxn ang="0">
                  <a:pos x="1059" y="137"/>
                </a:cxn>
                <a:cxn ang="0">
                  <a:pos x="1009" y="9"/>
                </a:cxn>
                <a:cxn ang="0">
                  <a:pos x="744" y="9"/>
                </a:cxn>
                <a:cxn ang="0">
                  <a:pos x="521" y="100"/>
                </a:cxn>
                <a:cxn ang="0">
                  <a:pos x="569" y="111"/>
                </a:cxn>
                <a:cxn ang="0">
                  <a:pos x="594" y="134"/>
                </a:cxn>
                <a:cxn ang="0">
                  <a:pos x="608" y="176"/>
                </a:cxn>
                <a:cxn ang="0">
                  <a:pos x="605" y="213"/>
                </a:cxn>
                <a:cxn ang="0">
                  <a:pos x="590" y="250"/>
                </a:cxn>
                <a:cxn ang="0">
                  <a:pos x="562" y="269"/>
                </a:cxn>
                <a:cxn ang="0">
                  <a:pos x="486" y="276"/>
                </a:cxn>
                <a:cxn ang="0">
                  <a:pos x="536" y="367"/>
                </a:cxn>
                <a:cxn ang="0">
                  <a:pos x="617" y="355"/>
                </a:cxn>
                <a:cxn ang="0">
                  <a:pos x="675" y="318"/>
                </a:cxn>
                <a:cxn ang="0">
                  <a:pos x="707" y="262"/>
                </a:cxn>
                <a:cxn ang="0">
                  <a:pos x="718" y="188"/>
                </a:cxn>
                <a:cxn ang="0">
                  <a:pos x="713" y="137"/>
                </a:cxn>
                <a:cxn ang="0">
                  <a:pos x="692" y="77"/>
                </a:cxn>
                <a:cxn ang="0">
                  <a:pos x="648" y="32"/>
                </a:cxn>
                <a:cxn ang="0">
                  <a:pos x="578" y="10"/>
                </a:cxn>
                <a:cxn ang="0">
                  <a:pos x="345" y="141"/>
                </a:cxn>
                <a:cxn ang="0">
                  <a:pos x="335" y="95"/>
                </a:cxn>
                <a:cxn ang="0">
                  <a:pos x="307" y="46"/>
                </a:cxn>
                <a:cxn ang="0">
                  <a:pos x="262" y="15"/>
                </a:cxn>
                <a:cxn ang="0">
                  <a:pos x="200" y="0"/>
                </a:cxn>
                <a:cxn ang="0">
                  <a:pos x="142" y="4"/>
                </a:cxn>
                <a:cxn ang="0">
                  <a:pos x="77" y="29"/>
                </a:cxn>
                <a:cxn ang="0">
                  <a:pos x="29" y="78"/>
                </a:cxn>
                <a:cxn ang="0">
                  <a:pos x="4" y="148"/>
                </a:cxn>
                <a:cxn ang="0">
                  <a:pos x="1" y="207"/>
                </a:cxn>
                <a:cxn ang="0">
                  <a:pos x="19" y="278"/>
                </a:cxn>
                <a:cxn ang="0">
                  <a:pos x="60" y="334"/>
                </a:cxn>
                <a:cxn ang="0">
                  <a:pos x="122" y="367"/>
                </a:cxn>
                <a:cxn ang="0">
                  <a:pos x="183" y="376"/>
                </a:cxn>
                <a:cxn ang="0">
                  <a:pos x="252" y="362"/>
                </a:cxn>
                <a:cxn ang="0">
                  <a:pos x="303" y="328"/>
                </a:cxn>
                <a:cxn ang="0">
                  <a:pos x="335" y="280"/>
                </a:cxn>
                <a:cxn ang="0">
                  <a:pos x="346" y="227"/>
                </a:cxn>
                <a:cxn ang="0">
                  <a:pos x="231" y="250"/>
                </a:cxn>
                <a:cxn ang="0">
                  <a:pos x="203" y="282"/>
                </a:cxn>
                <a:cxn ang="0">
                  <a:pos x="170" y="285"/>
                </a:cxn>
                <a:cxn ang="0">
                  <a:pos x="140" y="273"/>
                </a:cxn>
                <a:cxn ang="0">
                  <a:pos x="122" y="247"/>
                </a:cxn>
                <a:cxn ang="0">
                  <a:pos x="111" y="188"/>
                </a:cxn>
                <a:cxn ang="0">
                  <a:pos x="119" y="135"/>
                </a:cxn>
                <a:cxn ang="0">
                  <a:pos x="135" y="107"/>
                </a:cxn>
                <a:cxn ang="0">
                  <a:pos x="162" y="91"/>
                </a:cxn>
                <a:cxn ang="0">
                  <a:pos x="187" y="90"/>
                </a:cxn>
                <a:cxn ang="0">
                  <a:pos x="213" y="99"/>
                </a:cxn>
                <a:cxn ang="0">
                  <a:pos x="234" y="128"/>
                </a:cxn>
              </a:cxnLst>
              <a:rect l="0" t="0" r="r" b="b"/>
              <a:pathLst>
                <a:path w="1172" h="376">
                  <a:moveTo>
                    <a:pt x="744" y="367"/>
                  </a:moveTo>
                  <a:lnTo>
                    <a:pt x="856" y="367"/>
                  </a:lnTo>
                  <a:lnTo>
                    <a:pt x="856" y="137"/>
                  </a:lnTo>
                  <a:lnTo>
                    <a:pt x="858" y="137"/>
                  </a:lnTo>
                  <a:lnTo>
                    <a:pt x="907" y="367"/>
                  </a:lnTo>
                  <a:lnTo>
                    <a:pt x="1004" y="367"/>
                  </a:lnTo>
                  <a:lnTo>
                    <a:pt x="1057" y="137"/>
                  </a:lnTo>
                  <a:lnTo>
                    <a:pt x="1059" y="137"/>
                  </a:lnTo>
                  <a:lnTo>
                    <a:pt x="1059" y="322"/>
                  </a:lnTo>
                  <a:lnTo>
                    <a:pt x="1172" y="322"/>
                  </a:lnTo>
                  <a:lnTo>
                    <a:pt x="1172" y="9"/>
                  </a:lnTo>
                  <a:lnTo>
                    <a:pt x="1009" y="9"/>
                  </a:lnTo>
                  <a:lnTo>
                    <a:pt x="958" y="219"/>
                  </a:lnTo>
                  <a:lnTo>
                    <a:pt x="957" y="219"/>
                  </a:lnTo>
                  <a:lnTo>
                    <a:pt x="906" y="9"/>
                  </a:lnTo>
                  <a:lnTo>
                    <a:pt x="744" y="9"/>
                  </a:lnTo>
                  <a:lnTo>
                    <a:pt x="744" y="367"/>
                  </a:lnTo>
                  <a:close/>
                  <a:moveTo>
                    <a:pt x="486" y="100"/>
                  </a:moveTo>
                  <a:lnTo>
                    <a:pt x="521" y="100"/>
                  </a:lnTo>
                  <a:lnTo>
                    <a:pt x="521" y="100"/>
                  </a:lnTo>
                  <a:lnTo>
                    <a:pt x="536" y="101"/>
                  </a:lnTo>
                  <a:lnTo>
                    <a:pt x="548" y="102"/>
                  </a:lnTo>
                  <a:lnTo>
                    <a:pt x="559" y="106"/>
                  </a:lnTo>
                  <a:lnTo>
                    <a:pt x="569" y="111"/>
                  </a:lnTo>
                  <a:lnTo>
                    <a:pt x="577" y="116"/>
                  </a:lnTo>
                  <a:lnTo>
                    <a:pt x="584" y="122"/>
                  </a:lnTo>
                  <a:lnTo>
                    <a:pt x="589" y="128"/>
                  </a:lnTo>
                  <a:lnTo>
                    <a:pt x="594" y="134"/>
                  </a:lnTo>
                  <a:lnTo>
                    <a:pt x="599" y="141"/>
                  </a:lnTo>
                  <a:lnTo>
                    <a:pt x="601" y="149"/>
                  </a:lnTo>
                  <a:lnTo>
                    <a:pt x="606" y="163"/>
                  </a:lnTo>
                  <a:lnTo>
                    <a:pt x="608" y="176"/>
                  </a:lnTo>
                  <a:lnTo>
                    <a:pt x="609" y="185"/>
                  </a:lnTo>
                  <a:lnTo>
                    <a:pt x="609" y="185"/>
                  </a:lnTo>
                  <a:lnTo>
                    <a:pt x="608" y="199"/>
                  </a:lnTo>
                  <a:lnTo>
                    <a:pt x="605" y="213"/>
                  </a:lnTo>
                  <a:lnTo>
                    <a:pt x="601" y="229"/>
                  </a:lnTo>
                  <a:lnTo>
                    <a:pt x="598" y="237"/>
                  </a:lnTo>
                  <a:lnTo>
                    <a:pt x="594" y="243"/>
                  </a:lnTo>
                  <a:lnTo>
                    <a:pt x="590" y="250"/>
                  </a:lnTo>
                  <a:lnTo>
                    <a:pt x="584" y="256"/>
                  </a:lnTo>
                  <a:lnTo>
                    <a:pt x="578" y="261"/>
                  </a:lnTo>
                  <a:lnTo>
                    <a:pt x="571" y="266"/>
                  </a:lnTo>
                  <a:lnTo>
                    <a:pt x="562" y="269"/>
                  </a:lnTo>
                  <a:lnTo>
                    <a:pt x="553" y="273"/>
                  </a:lnTo>
                  <a:lnTo>
                    <a:pt x="542" y="274"/>
                  </a:lnTo>
                  <a:lnTo>
                    <a:pt x="530" y="276"/>
                  </a:lnTo>
                  <a:lnTo>
                    <a:pt x="486" y="276"/>
                  </a:lnTo>
                  <a:lnTo>
                    <a:pt x="486" y="100"/>
                  </a:lnTo>
                  <a:close/>
                  <a:moveTo>
                    <a:pt x="375" y="367"/>
                  </a:moveTo>
                  <a:lnTo>
                    <a:pt x="536" y="367"/>
                  </a:lnTo>
                  <a:lnTo>
                    <a:pt x="536" y="367"/>
                  </a:lnTo>
                  <a:lnTo>
                    <a:pt x="558" y="367"/>
                  </a:lnTo>
                  <a:lnTo>
                    <a:pt x="580" y="365"/>
                  </a:lnTo>
                  <a:lnTo>
                    <a:pt x="599" y="360"/>
                  </a:lnTo>
                  <a:lnTo>
                    <a:pt x="617" y="355"/>
                  </a:lnTo>
                  <a:lnTo>
                    <a:pt x="633" y="347"/>
                  </a:lnTo>
                  <a:lnTo>
                    <a:pt x="649" y="339"/>
                  </a:lnTo>
                  <a:lnTo>
                    <a:pt x="662" y="329"/>
                  </a:lnTo>
                  <a:lnTo>
                    <a:pt x="675" y="318"/>
                  </a:lnTo>
                  <a:lnTo>
                    <a:pt x="684" y="306"/>
                  </a:lnTo>
                  <a:lnTo>
                    <a:pt x="694" y="293"/>
                  </a:lnTo>
                  <a:lnTo>
                    <a:pt x="701" y="278"/>
                  </a:lnTo>
                  <a:lnTo>
                    <a:pt x="707" y="262"/>
                  </a:lnTo>
                  <a:lnTo>
                    <a:pt x="712" y="245"/>
                  </a:lnTo>
                  <a:lnTo>
                    <a:pt x="716" y="227"/>
                  </a:lnTo>
                  <a:lnTo>
                    <a:pt x="718" y="207"/>
                  </a:lnTo>
                  <a:lnTo>
                    <a:pt x="718" y="188"/>
                  </a:lnTo>
                  <a:lnTo>
                    <a:pt x="718" y="188"/>
                  </a:lnTo>
                  <a:lnTo>
                    <a:pt x="718" y="171"/>
                  </a:lnTo>
                  <a:lnTo>
                    <a:pt x="717" y="154"/>
                  </a:lnTo>
                  <a:lnTo>
                    <a:pt x="713" y="137"/>
                  </a:lnTo>
                  <a:lnTo>
                    <a:pt x="710" y="121"/>
                  </a:lnTo>
                  <a:lnTo>
                    <a:pt x="705" y="106"/>
                  </a:lnTo>
                  <a:lnTo>
                    <a:pt x="699" y="90"/>
                  </a:lnTo>
                  <a:lnTo>
                    <a:pt x="692" y="77"/>
                  </a:lnTo>
                  <a:lnTo>
                    <a:pt x="683" y="63"/>
                  </a:lnTo>
                  <a:lnTo>
                    <a:pt x="672" y="51"/>
                  </a:lnTo>
                  <a:lnTo>
                    <a:pt x="661" y="41"/>
                  </a:lnTo>
                  <a:lnTo>
                    <a:pt x="648" y="32"/>
                  </a:lnTo>
                  <a:lnTo>
                    <a:pt x="633" y="23"/>
                  </a:lnTo>
                  <a:lnTo>
                    <a:pt x="616" y="17"/>
                  </a:lnTo>
                  <a:lnTo>
                    <a:pt x="598" y="12"/>
                  </a:lnTo>
                  <a:lnTo>
                    <a:pt x="578" y="10"/>
                  </a:lnTo>
                  <a:lnTo>
                    <a:pt x="556" y="9"/>
                  </a:lnTo>
                  <a:lnTo>
                    <a:pt x="375" y="9"/>
                  </a:lnTo>
                  <a:lnTo>
                    <a:pt x="375" y="367"/>
                  </a:lnTo>
                  <a:close/>
                  <a:moveTo>
                    <a:pt x="345" y="141"/>
                  </a:moveTo>
                  <a:lnTo>
                    <a:pt x="345" y="141"/>
                  </a:lnTo>
                  <a:lnTo>
                    <a:pt x="342" y="126"/>
                  </a:lnTo>
                  <a:lnTo>
                    <a:pt x="338" y="110"/>
                  </a:lnTo>
                  <a:lnTo>
                    <a:pt x="335" y="95"/>
                  </a:lnTo>
                  <a:lnTo>
                    <a:pt x="329" y="82"/>
                  </a:lnTo>
                  <a:lnTo>
                    <a:pt x="323" y="69"/>
                  </a:lnTo>
                  <a:lnTo>
                    <a:pt x="315" y="57"/>
                  </a:lnTo>
                  <a:lnTo>
                    <a:pt x="307" y="46"/>
                  </a:lnTo>
                  <a:lnTo>
                    <a:pt x="297" y="38"/>
                  </a:lnTo>
                  <a:lnTo>
                    <a:pt x="286" y="29"/>
                  </a:lnTo>
                  <a:lnTo>
                    <a:pt x="274" y="21"/>
                  </a:lnTo>
                  <a:lnTo>
                    <a:pt x="262" y="15"/>
                  </a:lnTo>
                  <a:lnTo>
                    <a:pt x="248" y="10"/>
                  </a:lnTo>
                  <a:lnTo>
                    <a:pt x="233" y="5"/>
                  </a:lnTo>
                  <a:lnTo>
                    <a:pt x="217" y="2"/>
                  </a:lnTo>
                  <a:lnTo>
                    <a:pt x="200" y="0"/>
                  </a:lnTo>
                  <a:lnTo>
                    <a:pt x="183" y="0"/>
                  </a:lnTo>
                  <a:lnTo>
                    <a:pt x="183" y="0"/>
                  </a:lnTo>
                  <a:lnTo>
                    <a:pt x="162" y="0"/>
                  </a:lnTo>
                  <a:lnTo>
                    <a:pt x="142" y="4"/>
                  </a:lnTo>
                  <a:lnTo>
                    <a:pt x="124" y="7"/>
                  </a:lnTo>
                  <a:lnTo>
                    <a:pt x="107" y="13"/>
                  </a:lnTo>
                  <a:lnTo>
                    <a:pt x="91" y="21"/>
                  </a:lnTo>
                  <a:lnTo>
                    <a:pt x="77" y="29"/>
                  </a:lnTo>
                  <a:lnTo>
                    <a:pt x="62" y="40"/>
                  </a:lnTo>
                  <a:lnTo>
                    <a:pt x="50" y="51"/>
                  </a:lnTo>
                  <a:lnTo>
                    <a:pt x="39" y="65"/>
                  </a:lnTo>
                  <a:lnTo>
                    <a:pt x="29" y="78"/>
                  </a:lnTo>
                  <a:lnTo>
                    <a:pt x="21" y="94"/>
                  </a:lnTo>
                  <a:lnTo>
                    <a:pt x="13" y="111"/>
                  </a:lnTo>
                  <a:lnTo>
                    <a:pt x="7" y="128"/>
                  </a:lnTo>
                  <a:lnTo>
                    <a:pt x="4" y="148"/>
                  </a:lnTo>
                  <a:lnTo>
                    <a:pt x="1" y="167"/>
                  </a:lnTo>
                  <a:lnTo>
                    <a:pt x="0" y="188"/>
                  </a:lnTo>
                  <a:lnTo>
                    <a:pt x="0" y="188"/>
                  </a:lnTo>
                  <a:lnTo>
                    <a:pt x="1" y="207"/>
                  </a:lnTo>
                  <a:lnTo>
                    <a:pt x="4" y="227"/>
                  </a:lnTo>
                  <a:lnTo>
                    <a:pt x="7" y="245"/>
                  </a:lnTo>
                  <a:lnTo>
                    <a:pt x="12" y="262"/>
                  </a:lnTo>
                  <a:lnTo>
                    <a:pt x="19" y="278"/>
                  </a:lnTo>
                  <a:lnTo>
                    <a:pt x="27" y="294"/>
                  </a:lnTo>
                  <a:lnTo>
                    <a:pt x="37" y="308"/>
                  </a:lnTo>
                  <a:lnTo>
                    <a:pt x="47" y="322"/>
                  </a:lnTo>
                  <a:lnTo>
                    <a:pt x="60" y="334"/>
                  </a:lnTo>
                  <a:lnTo>
                    <a:pt x="74" y="344"/>
                  </a:lnTo>
                  <a:lnTo>
                    <a:pt x="89" y="354"/>
                  </a:lnTo>
                  <a:lnTo>
                    <a:pt x="105" y="361"/>
                  </a:lnTo>
                  <a:lnTo>
                    <a:pt x="122" y="367"/>
                  </a:lnTo>
                  <a:lnTo>
                    <a:pt x="141" y="372"/>
                  </a:lnTo>
                  <a:lnTo>
                    <a:pt x="161" y="374"/>
                  </a:lnTo>
                  <a:lnTo>
                    <a:pt x="183" y="376"/>
                  </a:lnTo>
                  <a:lnTo>
                    <a:pt x="183" y="376"/>
                  </a:lnTo>
                  <a:lnTo>
                    <a:pt x="201" y="376"/>
                  </a:lnTo>
                  <a:lnTo>
                    <a:pt x="219" y="372"/>
                  </a:lnTo>
                  <a:lnTo>
                    <a:pt x="236" y="368"/>
                  </a:lnTo>
                  <a:lnTo>
                    <a:pt x="252" y="362"/>
                  </a:lnTo>
                  <a:lnTo>
                    <a:pt x="267" y="356"/>
                  </a:lnTo>
                  <a:lnTo>
                    <a:pt x="280" y="347"/>
                  </a:lnTo>
                  <a:lnTo>
                    <a:pt x="292" y="339"/>
                  </a:lnTo>
                  <a:lnTo>
                    <a:pt x="303" y="328"/>
                  </a:lnTo>
                  <a:lnTo>
                    <a:pt x="313" y="317"/>
                  </a:lnTo>
                  <a:lnTo>
                    <a:pt x="321" y="306"/>
                  </a:lnTo>
                  <a:lnTo>
                    <a:pt x="329" y="293"/>
                  </a:lnTo>
                  <a:lnTo>
                    <a:pt x="335" y="280"/>
                  </a:lnTo>
                  <a:lnTo>
                    <a:pt x="340" y="267"/>
                  </a:lnTo>
                  <a:lnTo>
                    <a:pt x="343" y="254"/>
                  </a:lnTo>
                  <a:lnTo>
                    <a:pt x="346" y="240"/>
                  </a:lnTo>
                  <a:lnTo>
                    <a:pt x="346" y="227"/>
                  </a:lnTo>
                  <a:lnTo>
                    <a:pt x="237" y="227"/>
                  </a:lnTo>
                  <a:lnTo>
                    <a:pt x="237" y="227"/>
                  </a:lnTo>
                  <a:lnTo>
                    <a:pt x="235" y="239"/>
                  </a:lnTo>
                  <a:lnTo>
                    <a:pt x="231" y="250"/>
                  </a:lnTo>
                  <a:lnTo>
                    <a:pt x="226" y="260"/>
                  </a:lnTo>
                  <a:lnTo>
                    <a:pt x="220" y="269"/>
                  </a:lnTo>
                  <a:lnTo>
                    <a:pt x="212" y="277"/>
                  </a:lnTo>
                  <a:lnTo>
                    <a:pt x="203" y="282"/>
                  </a:lnTo>
                  <a:lnTo>
                    <a:pt x="192" y="285"/>
                  </a:lnTo>
                  <a:lnTo>
                    <a:pt x="179" y="287"/>
                  </a:lnTo>
                  <a:lnTo>
                    <a:pt x="179" y="287"/>
                  </a:lnTo>
                  <a:lnTo>
                    <a:pt x="170" y="285"/>
                  </a:lnTo>
                  <a:lnTo>
                    <a:pt x="162" y="284"/>
                  </a:lnTo>
                  <a:lnTo>
                    <a:pt x="153" y="282"/>
                  </a:lnTo>
                  <a:lnTo>
                    <a:pt x="147" y="278"/>
                  </a:lnTo>
                  <a:lnTo>
                    <a:pt x="140" y="273"/>
                  </a:lnTo>
                  <a:lnTo>
                    <a:pt x="135" y="268"/>
                  </a:lnTo>
                  <a:lnTo>
                    <a:pt x="130" y="262"/>
                  </a:lnTo>
                  <a:lnTo>
                    <a:pt x="125" y="255"/>
                  </a:lnTo>
                  <a:lnTo>
                    <a:pt x="122" y="247"/>
                  </a:lnTo>
                  <a:lnTo>
                    <a:pt x="119" y="240"/>
                  </a:lnTo>
                  <a:lnTo>
                    <a:pt x="114" y="223"/>
                  </a:lnTo>
                  <a:lnTo>
                    <a:pt x="112" y="206"/>
                  </a:lnTo>
                  <a:lnTo>
                    <a:pt x="111" y="188"/>
                  </a:lnTo>
                  <a:lnTo>
                    <a:pt x="111" y="188"/>
                  </a:lnTo>
                  <a:lnTo>
                    <a:pt x="112" y="169"/>
                  </a:lnTo>
                  <a:lnTo>
                    <a:pt x="114" y="152"/>
                  </a:lnTo>
                  <a:lnTo>
                    <a:pt x="119" y="135"/>
                  </a:lnTo>
                  <a:lnTo>
                    <a:pt x="122" y="128"/>
                  </a:lnTo>
                  <a:lnTo>
                    <a:pt x="125" y="121"/>
                  </a:lnTo>
                  <a:lnTo>
                    <a:pt x="130" y="113"/>
                  </a:lnTo>
                  <a:lnTo>
                    <a:pt x="135" y="107"/>
                  </a:lnTo>
                  <a:lnTo>
                    <a:pt x="140" y="102"/>
                  </a:lnTo>
                  <a:lnTo>
                    <a:pt x="147" y="98"/>
                  </a:lnTo>
                  <a:lnTo>
                    <a:pt x="153" y="94"/>
                  </a:lnTo>
                  <a:lnTo>
                    <a:pt x="162" y="91"/>
                  </a:lnTo>
                  <a:lnTo>
                    <a:pt x="170" y="90"/>
                  </a:lnTo>
                  <a:lnTo>
                    <a:pt x="179" y="89"/>
                  </a:lnTo>
                  <a:lnTo>
                    <a:pt x="179" y="89"/>
                  </a:lnTo>
                  <a:lnTo>
                    <a:pt x="187" y="90"/>
                  </a:lnTo>
                  <a:lnTo>
                    <a:pt x="195" y="91"/>
                  </a:lnTo>
                  <a:lnTo>
                    <a:pt x="201" y="93"/>
                  </a:lnTo>
                  <a:lnTo>
                    <a:pt x="207" y="95"/>
                  </a:lnTo>
                  <a:lnTo>
                    <a:pt x="213" y="99"/>
                  </a:lnTo>
                  <a:lnTo>
                    <a:pt x="217" y="102"/>
                  </a:lnTo>
                  <a:lnTo>
                    <a:pt x="224" y="111"/>
                  </a:lnTo>
                  <a:lnTo>
                    <a:pt x="230" y="119"/>
                  </a:lnTo>
                  <a:lnTo>
                    <a:pt x="234" y="128"/>
                  </a:lnTo>
                  <a:lnTo>
                    <a:pt x="236" y="137"/>
                  </a:lnTo>
                  <a:lnTo>
                    <a:pt x="237" y="141"/>
                  </a:lnTo>
                  <a:lnTo>
                    <a:pt x="345" y="14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Rectangle 6"/>
            <p:cNvSpPr>
              <a:spLocks noChangeArrowheads="1"/>
            </p:cNvSpPr>
            <p:nvPr userDrawn="1"/>
          </p:nvSpPr>
          <p:spPr bwMode="auto">
            <a:xfrm>
              <a:off x="4822" y="3869"/>
              <a:ext cx="56" cy="15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userDrawn="1"/>
          </p:nvSpPr>
          <p:spPr bwMode="auto">
            <a:xfrm>
              <a:off x="4553" y="3865"/>
              <a:ext cx="249" cy="155"/>
            </a:xfrm>
            <a:custGeom>
              <a:avLst/>
              <a:gdLst/>
              <a:ahLst/>
              <a:cxnLst>
                <a:cxn ang="0">
                  <a:pos x="115" y="309"/>
                </a:cxn>
                <a:cxn ang="0">
                  <a:pos x="115" y="146"/>
                </a:cxn>
                <a:cxn ang="0">
                  <a:pos x="117" y="124"/>
                </a:cxn>
                <a:cxn ang="0">
                  <a:pos x="124" y="107"/>
                </a:cxn>
                <a:cxn ang="0">
                  <a:pos x="135" y="96"/>
                </a:cxn>
                <a:cxn ang="0">
                  <a:pos x="155" y="91"/>
                </a:cxn>
                <a:cxn ang="0">
                  <a:pos x="166" y="92"/>
                </a:cxn>
                <a:cxn ang="0">
                  <a:pos x="182" y="101"/>
                </a:cxn>
                <a:cxn ang="0">
                  <a:pos x="189" y="117"/>
                </a:cxn>
                <a:cxn ang="0">
                  <a:pos x="192" y="135"/>
                </a:cxn>
                <a:cxn ang="0">
                  <a:pos x="192" y="309"/>
                </a:cxn>
                <a:cxn ang="0">
                  <a:pos x="307" y="146"/>
                </a:cxn>
                <a:cxn ang="0">
                  <a:pos x="308" y="135"/>
                </a:cxn>
                <a:cxn ang="0">
                  <a:pos x="312" y="116"/>
                </a:cxn>
                <a:cxn ang="0">
                  <a:pos x="322" y="101"/>
                </a:cxn>
                <a:cxn ang="0">
                  <a:pos x="336" y="92"/>
                </a:cxn>
                <a:cxn ang="0">
                  <a:pos x="347" y="91"/>
                </a:cxn>
                <a:cxn ang="0">
                  <a:pos x="368" y="96"/>
                </a:cxn>
                <a:cxn ang="0">
                  <a:pos x="379" y="108"/>
                </a:cxn>
                <a:cxn ang="0">
                  <a:pos x="384" y="125"/>
                </a:cxn>
                <a:cxn ang="0">
                  <a:pos x="385" y="146"/>
                </a:cxn>
                <a:cxn ang="0">
                  <a:pos x="499" y="309"/>
                </a:cxn>
                <a:cxn ang="0">
                  <a:pos x="499" y="102"/>
                </a:cxn>
                <a:cxn ang="0">
                  <a:pos x="497" y="74"/>
                </a:cxn>
                <a:cxn ang="0">
                  <a:pos x="492" y="57"/>
                </a:cxn>
                <a:cxn ang="0">
                  <a:pos x="482" y="40"/>
                </a:cxn>
                <a:cxn ang="0">
                  <a:pos x="470" y="25"/>
                </a:cxn>
                <a:cxn ang="0">
                  <a:pos x="454" y="13"/>
                </a:cxn>
                <a:cxn ang="0">
                  <a:pos x="435" y="5"/>
                </a:cxn>
                <a:cxn ang="0">
                  <a:pos x="410" y="0"/>
                </a:cxn>
                <a:cxn ang="0">
                  <a:pos x="396" y="0"/>
                </a:cxn>
                <a:cxn ang="0">
                  <a:pos x="370" y="1"/>
                </a:cxn>
                <a:cxn ang="0">
                  <a:pos x="348" y="6"/>
                </a:cxn>
                <a:cxn ang="0">
                  <a:pos x="331" y="13"/>
                </a:cxn>
                <a:cxn ang="0">
                  <a:pos x="308" y="30"/>
                </a:cxn>
                <a:cxn ang="0">
                  <a:pos x="294" y="47"/>
                </a:cxn>
                <a:cxn ang="0">
                  <a:pos x="286" y="36"/>
                </a:cxn>
                <a:cxn ang="0">
                  <a:pos x="269" y="18"/>
                </a:cxn>
                <a:cxn ang="0">
                  <a:pos x="247" y="7"/>
                </a:cxn>
                <a:cxn ang="0">
                  <a:pos x="224" y="0"/>
                </a:cxn>
                <a:cxn ang="0">
                  <a:pos x="211" y="0"/>
                </a:cxn>
                <a:cxn ang="0">
                  <a:pos x="182" y="2"/>
                </a:cxn>
                <a:cxn ang="0">
                  <a:pos x="155" y="11"/>
                </a:cxn>
                <a:cxn ang="0">
                  <a:pos x="132" y="25"/>
                </a:cxn>
                <a:cxn ang="0">
                  <a:pos x="112" y="47"/>
                </a:cxn>
                <a:cxn ang="0">
                  <a:pos x="111" y="7"/>
                </a:cxn>
                <a:cxn ang="0">
                  <a:pos x="0" y="309"/>
                </a:cxn>
              </a:cxnLst>
              <a:rect l="0" t="0" r="r" b="b"/>
              <a:pathLst>
                <a:path w="499" h="309">
                  <a:moveTo>
                    <a:pt x="0" y="309"/>
                  </a:moveTo>
                  <a:lnTo>
                    <a:pt x="115" y="309"/>
                  </a:lnTo>
                  <a:lnTo>
                    <a:pt x="115" y="146"/>
                  </a:lnTo>
                  <a:lnTo>
                    <a:pt x="115" y="146"/>
                  </a:lnTo>
                  <a:lnTo>
                    <a:pt x="116" y="135"/>
                  </a:lnTo>
                  <a:lnTo>
                    <a:pt x="117" y="124"/>
                  </a:lnTo>
                  <a:lnTo>
                    <a:pt x="119" y="116"/>
                  </a:lnTo>
                  <a:lnTo>
                    <a:pt x="124" y="107"/>
                  </a:lnTo>
                  <a:lnTo>
                    <a:pt x="129" y="101"/>
                  </a:lnTo>
                  <a:lnTo>
                    <a:pt x="135" y="96"/>
                  </a:lnTo>
                  <a:lnTo>
                    <a:pt x="144" y="92"/>
                  </a:lnTo>
                  <a:lnTo>
                    <a:pt x="155" y="91"/>
                  </a:lnTo>
                  <a:lnTo>
                    <a:pt x="155" y="91"/>
                  </a:lnTo>
                  <a:lnTo>
                    <a:pt x="166" y="92"/>
                  </a:lnTo>
                  <a:lnTo>
                    <a:pt x="175" y="96"/>
                  </a:lnTo>
                  <a:lnTo>
                    <a:pt x="182" y="101"/>
                  </a:lnTo>
                  <a:lnTo>
                    <a:pt x="186" y="108"/>
                  </a:lnTo>
                  <a:lnTo>
                    <a:pt x="189" y="117"/>
                  </a:lnTo>
                  <a:lnTo>
                    <a:pt x="191" y="125"/>
                  </a:lnTo>
                  <a:lnTo>
                    <a:pt x="192" y="135"/>
                  </a:lnTo>
                  <a:lnTo>
                    <a:pt x="192" y="146"/>
                  </a:lnTo>
                  <a:lnTo>
                    <a:pt x="192" y="309"/>
                  </a:lnTo>
                  <a:lnTo>
                    <a:pt x="307" y="309"/>
                  </a:lnTo>
                  <a:lnTo>
                    <a:pt x="307" y="146"/>
                  </a:lnTo>
                  <a:lnTo>
                    <a:pt x="307" y="146"/>
                  </a:lnTo>
                  <a:lnTo>
                    <a:pt x="308" y="135"/>
                  </a:lnTo>
                  <a:lnTo>
                    <a:pt x="309" y="124"/>
                  </a:lnTo>
                  <a:lnTo>
                    <a:pt x="312" y="116"/>
                  </a:lnTo>
                  <a:lnTo>
                    <a:pt x="317" y="107"/>
                  </a:lnTo>
                  <a:lnTo>
                    <a:pt x="322" y="101"/>
                  </a:lnTo>
                  <a:lnTo>
                    <a:pt x="328" y="96"/>
                  </a:lnTo>
                  <a:lnTo>
                    <a:pt x="336" y="92"/>
                  </a:lnTo>
                  <a:lnTo>
                    <a:pt x="347" y="91"/>
                  </a:lnTo>
                  <a:lnTo>
                    <a:pt x="347" y="91"/>
                  </a:lnTo>
                  <a:lnTo>
                    <a:pt x="358" y="92"/>
                  </a:lnTo>
                  <a:lnTo>
                    <a:pt x="368" y="96"/>
                  </a:lnTo>
                  <a:lnTo>
                    <a:pt x="374" y="101"/>
                  </a:lnTo>
                  <a:lnTo>
                    <a:pt x="379" y="108"/>
                  </a:lnTo>
                  <a:lnTo>
                    <a:pt x="381" y="117"/>
                  </a:lnTo>
                  <a:lnTo>
                    <a:pt x="384" y="125"/>
                  </a:lnTo>
                  <a:lnTo>
                    <a:pt x="385" y="135"/>
                  </a:lnTo>
                  <a:lnTo>
                    <a:pt x="385" y="146"/>
                  </a:lnTo>
                  <a:lnTo>
                    <a:pt x="385" y="309"/>
                  </a:lnTo>
                  <a:lnTo>
                    <a:pt x="499" y="309"/>
                  </a:lnTo>
                  <a:lnTo>
                    <a:pt x="499" y="102"/>
                  </a:lnTo>
                  <a:lnTo>
                    <a:pt x="499" y="102"/>
                  </a:lnTo>
                  <a:lnTo>
                    <a:pt x="498" y="84"/>
                  </a:lnTo>
                  <a:lnTo>
                    <a:pt x="497" y="74"/>
                  </a:lnTo>
                  <a:lnTo>
                    <a:pt x="494" y="66"/>
                  </a:lnTo>
                  <a:lnTo>
                    <a:pt x="492" y="57"/>
                  </a:lnTo>
                  <a:lnTo>
                    <a:pt x="487" y="48"/>
                  </a:lnTo>
                  <a:lnTo>
                    <a:pt x="482" y="40"/>
                  </a:lnTo>
                  <a:lnTo>
                    <a:pt x="477" y="33"/>
                  </a:lnTo>
                  <a:lnTo>
                    <a:pt x="470" y="25"/>
                  </a:lnTo>
                  <a:lnTo>
                    <a:pt x="463" y="19"/>
                  </a:lnTo>
                  <a:lnTo>
                    <a:pt x="454" y="13"/>
                  </a:lnTo>
                  <a:lnTo>
                    <a:pt x="444" y="8"/>
                  </a:lnTo>
                  <a:lnTo>
                    <a:pt x="435" y="5"/>
                  </a:lnTo>
                  <a:lnTo>
                    <a:pt x="423" y="2"/>
                  </a:lnTo>
                  <a:lnTo>
                    <a:pt x="410" y="0"/>
                  </a:lnTo>
                  <a:lnTo>
                    <a:pt x="396" y="0"/>
                  </a:lnTo>
                  <a:lnTo>
                    <a:pt x="396" y="0"/>
                  </a:lnTo>
                  <a:lnTo>
                    <a:pt x="382" y="0"/>
                  </a:lnTo>
                  <a:lnTo>
                    <a:pt x="370" y="1"/>
                  </a:lnTo>
                  <a:lnTo>
                    <a:pt x="359" y="3"/>
                  </a:lnTo>
                  <a:lnTo>
                    <a:pt x="348" y="6"/>
                  </a:lnTo>
                  <a:lnTo>
                    <a:pt x="340" y="9"/>
                  </a:lnTo>
                  <a:lnTo>
                    <a:pt x="331" y="13"/>
                  </a:lnTo>
                  <a:lnTo>
                    <a:pt x="318" y="22"/>
                  </a:lnTo>
                  <a:lnTo>
                    <a:pt x="308" y="30"/>
                  </a:lnTo>
                  <a:lnTo>
                    <a:pt x="301" y="37"/>
                  </a:lnTo>
                  <a:lnTo>
                    <a:pt x="294" y="47"/>
                  </a:lnTo>
                  <a:lnTo>
                    <a:pt x="294" y="47"/>
                  </a:lnTo>
                  <a:lnTo>
                    <a:pt x="286" y="36"/>
                  </a:lnTo>
                  <a:lnTo>
                    <a:pt x="279" y="27"/>
                  </a:lnTo>
                  <a:lnTo>
                    <a:pt x="269" y="18"/>
                  </a:lnTo>
                  <a:lnTo>
                    <a:pt x="259" y="12"/>
                  </a:lnTo>
                  <a:lnTo>
                    <a:pt x="247" y="7"/>
                  </a:lnTo>
                  <a:lnTo>
                    <a:pt x="236" y="2"/>
                  </a:lnTo>
                  <a:lnTo>
                    <a:pt x="224" y="0"/>
                  </a:lnTo>
                  <a:lnTo>
                    <a:pt x="211" y="0"/>
                  </a:lnTo>
                  <a:lnTo>
                    <a:pt x="211" y="0"/>
                  </a:lnTo>
                  <a:lnTo>
                    <a:pt x="196" y="0"/>
                  </a:lnTo>
                  <a:lnTo>
                    <a:pt x="182" y="2"/>
                  </a:lnTo>
                  <a:lnTo>
                    <a:pt x="168" y="6"/>
                  </a:lnTo>
                  <a:lnTo>
                    <a:pt x="155" y="11"/>
                  </a:lnTo>
                  <a:lnTo>
                    <a:pt x="143" y="17"/>
                  </a:lnTo>
                  <a:lnTo>
                    <a:pt x="132" y="25"/>
                  </a:lnTo>
                  <a:lnTo>
                    <a:pt x="122" y="35"/>
                  </a:lnTo>
                  <a:lnTo>
                    <a:pt x="112" y="47"/>
                  </a:lnTo>
                  <a:lnTo>
                    <a:pt x="111" y="47"/>
                  </a:lnTo>
                  <a:lnTo>
                    <a:pt x="111" y="7"/>
                  </a:lnTo>
                  <a:lnTo>
                    <a:pt x="0" y="7"/>
                  </a:lnTo>
                  <a:lnTo>
                    <a:pt x="0" y="30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userDrawn="1"/>
          </p:nvSpPr>
          <p:spPr bwMode="auto">
            <a:xfrm>
              <a:off x="4374" y="3837"/>
              <a:ext cx="165" cy="190"/>
            </a:xfrm>
            <a:custGeom>
              <a:avLst/>
              <a:gdLst/>
              <a:ahLst/>
              <a:cxnLst>
                <a:cxn ang="0">
                  <a:pos x="322" y="97"/>
                </a:cxn>
                <a:cxn ang="0">
                  <a:pos x="307" y="57"/>
                </a:cxn>
                <a:cxn ang="0">
                  <a:pos x="280" y="29"/>
                </a:cxn>
                <a:cxn ang="0">
                  <a:pos x="244" y="12"/>
                </a:cxn>
                <a:cxn ang="0">
                  <a:pos x="203" y="2"/>
                </a:cxn>
                <a:cxn ang="0">
                  <a:pos x="163" y="0"/>
                </a:cxn>
                <a:cxn ang="0">
                  <a:pos x="111" y="4"/>
                </a:cxn>
                <a:cxn ang="0">
                  <a:pos x="73" y="17"/>
                </a:cxn>
                <a:cxn ang="0">
                  <a:pos x="39" y="39"/>
                </a:cxn>
                <a:cxn ang="0">
                  <a:pos x="17" y="70"/>
                </a:cxn>
                <a:cxn ang="0">
                  <a:pos x="7" y="115"/>
                </a:cxn>
                <a:cxn ang="0">
                  <a:pos x="10" y="137"/>
                </a:cxn>
                <a:cxn ang="0">
                  <a:pos x="20" y="165"/>
                </a:cxn>
                <a:cxn ang="0">
                  <a:pos x="39" y="189"/>
                </a:cxn>
                <a:cxn ang="0">
                  <a:pos x="68" y="207"/>
                </a:cxn>
                <a:cxn ang="0">
                  <a:pos x="109" y="222"/>
                </a:cxn>
                <a:cxn ang="0">
                  <a:pos x="178" y="236"/>
                </a:cxn>
                <a:cxn ang="0">
                  <a:pos x="205" y="248"/>
                </a:cxn>
                <a:cxn ang="0">
                  <a:pos x="212" y="267"/>
                </a:cxn>
                <a:cxn ang="0">
                  <a:pos x="207" y="280"/>
                </a:cxn>
                <a:cxn ang="0">
                  <a:pos x="190" y="291"/>
                </a:cxn>
                <a:cxn ang="0">
                  <a:pos x="169" y="295"/>
                </a:cxn>
                <a:cxn ang="0">
                  <a:pos x="141" y="289"/>
                </a:cxn>
                <a:cxn ang="0">
                  <a:pos x="129" y="278"/>
                </a:cxn>
                <a:cxn ang="0">
                  <a:pos x="121" y="252"/>
                </a:cxn>
                <a:cxn ang="0">
                  <a:pos x="1" y="269"/>
                </a:cxn>
                <a:cxn ang="0">
                  <a:pos x="16" y="312"/>
                </a:cxn>
                <a:cxn ang="0">
                  <a:pos x="43" y="343"/>
                </a:cxn>
                <a:cxn ang="0">
                  <a:pos x="79" y="364"/>
                </a:cxn>
                <a:cxn ang="0">
                  <a:pos x="121" y="376"/>
                </a:cxn>
                <a:cxn ang="0">
                  <a:pos x="165" y="380"/>
                </a:cxn>
                <a:cxn ang="0">
                  <a:pos x="210" y="376"/>
                </a:cxn>
                <a:cxn ang="0">
                  <a:pos x="252" y="365"/>
                </a:cxn>
                <a:cxn ang="0">
                  <a:pos x="290" y="346"/>
                </a:cxn>
                <a:cxn ang="0">
                  <a:pos x="317" y="314"/>
                </a:cxn>
                <a:cxn ang="0">
                  <a:pos x="331" y="270"/>
                </a:cxn>
                <a:cxn ang="0">
                  <a:pos x="331" y="241"/>
                </a:cxn>
                <a:cxn ang="0">
                  <a:pos x="325" y="213"/>
                </a:cxn>
                <a:cxn ang="0">
                  <a:pos x="313" y="191"/>
                </a:cxn>
                <a:cxn ang="0">
                  <a:pos x="283" y="164"/>
                </a:cxn>
                <a:cxn ang="0">
                  <a:pos x="253" y="151"/>
                </a:cxn>
                <a:cxn ang="0">
                  <a:pos x="190" y="135"/>
                </a:cxn>
                <a:cxn ang="0">
                  <a:pos x="143" y="123"/>
                </a:cxn>
                <a:cxn ang="0">
                  <a:pos x="133" y="117"/>
                </a:cxn>
                <a:cxn ang="0">
                  <a:pos x="128" y="104"/>
                </a:cxn>
                <a:cxn ang="0">
                  <a:pos x="135" y="85"/>
                </a:cxn>
                <a:cxn ang="0">
                  <a:pos x="154" y="78"/>
                </a:cxn>
                <a:cxn ang="0">
                  <a:pos x="174" y="78"/>
                </a:cxn>
                <a:cxn ang="0">
                  <a:pos x="194" y="87"/>
                </a:cxn>
                <a:cxn ang="0">
                  <a:pos x="205" y="98"/>
                </a:cxn>
                <a:cxn ang="0">
                  <a:pos x="323" y="114"/>
                </a:cxn>
              </a:cxnLst>
              <a:rect l="0" t="0" r="r" b="b"/>
              <a:pathLst>
                <a:path w="331" h="380">
                  <a:moveTo>
                    <a:pt x="323" y="114"/>
                  </a:moveTo>
                  <a:lnTo>
                    <a:pt x="323" y="114"/>
                  </a:lnTo>
                  <a:lnTo>
                    <a:pt x="322" y="97"/>
                  </a:lnTo>
                  <a:lnTo>
                    <a:pt x="318" y="83"/>
                  </a:lnTo>
                  <a:lnTo>
                    <a:pt x="313" y="69"/>
                  </a:lnTo>
                  <a:lnTo>
                    <a:pt x="307" y="57"/>
                  </a:lnTo>
                  <a:lnTo>
                    <a:pt x="298" y="47"/>
                  </a:lnTo>
                  <a:lnTo>
                    <a:pt x="290" y="37"/>
                  </a:lnTo>
                  <a:lnTo>
                    <a:pt x="280" y="29"/>
                  </a:lnTo>
                  <a:lnTo>
                    <a:pt x="268" y="23"/>
                  </a:lnTo>
                  <a:lnTo>
                    <a:pt x="257" y="17"/>
                  </a:lnTo>
                  <a:lnTo>
                    <a:pt x="244" y="12"/>
                  </a:lnTo>
                  <a:lnTo>
                    <a:pt x="231" y="8"/>
                  </a:lnTo>
                  <a:lnTo>
                    <a:pt x="218" y="4"/>
                  </a:lnTo>
                  <a:lnTo>
                    <a:pt x="203" y="2"/>
                  </a:lnTo>
                  <a:lnTo>
                    <a:pt x="190" y="1"/>
                  </a:lnTo>
                  <a:lnTo>
                    <a:pt x="163" y="0"/>
                  </a:lnTo>
                  <a:lnTo>
                    <a:pt x="163" y="0"/>
                  </a:lnTo>
                  <a:lnTo>
                    <a:pt x="138" y="1"/>
                  </a:lnTo>
                  <a:lnTo>
                    <a:pt x="124" y="3"/>
                  </a:lnTo>
                  <a:lnTo>
                    <a:pt x="111" y="4"/>
                  </a:lnTo>
                  <a:lnTo>
                    <a:pt x="98" y="8"/>
                  </a:lnTo>
                  <a:lnTo>
                    <a:pt x="85" y="12"/>
                  </a:lnTo>
                  <a:lnTo>
                    <a:pt x="73" y="17"/>
                  </a:lnTo>
                  <a:lnTo>
                    <a:pt x="61" y="23"/>
                  </a:lnTo>
                  <a:lnTo>
                    <a:pt x="50" y="30"/>
                  </a:lnTo>
                  <a:lnTo>
                    <a:pt x="39" y="39"/>
                  </a:lnTo>
                  <a:lnTo>
                    <a:pt x="31" y="48"/>
                  </a:lnTo>
                  <a:lnTo>
                    <a:pt x="23" y="58"/>
                  </a:lnTo>
                  <a:lnTo>
                    <a:pt x="17" y="70"/>
                  </a:lnTo>
                  <a:lnTo>
                    <a:pt x="12" y="84"/>
                  </a:lnTo>
                  <a:lnTo>
                    <a:pt x="9" y="98"/>
                  </a:lnTo>
                  <a:lnTo>
                    <a:pt x="7" y="115"/>
                  </a:lnTo>
                  <a:lnTo>
                    <a:pt x="7" y="115"/>
                  </a:lnTo>
                  <a:lnTo>
                    <a:pt x="9" y="126"/>
                  </a:lnTo>
                  <a:lnTo>
                    <a:pt x="10" y="137"/>
                  </a:lnTo>
                  <a:lnTo>
                    <a:pt x="12" y="147"/>
                  </a:lnTo>
                  <a:lnTo>
                    <a:pt x="16" y="157"/>
                  </a:lnTo>
                  <a:lnTo>
                    <a:pt x="20" y="165"/>
                  </a:lnTo>
                  <a:lnTo>
                    <a:pt x="26" y="174"/>
                  </a:lnTo>
                  <a:lnTo>
                    <a:pt x="32" y="181"/>
                  </a:lnTo>
                  <a:lnTo>
                    <a:pt x="39" y="189"/>
                  </a:lnTo>
                  <a:lnTo>
                    <a:pt x="48" y="195"/>
                  </a:lnTo>
                  <a:lnTo>
                    <a:pt x="57" y="201"/>
                  </a:lnTo>
                  <a:lnTo>
                    <a:pt x="68" y="207"/>
                  </a:lnTo>
                  <a:lnTo>
                    <a:pt x="81" y="212"/>
                  </a:lnTo>
                  <a:lnTo>
                    <a:pt x="94" y="217"/>
                  </a:lnTo>
                  <a:lnTo>
                    <a:pt x="109" y="222"/>
                  </a:lnTo>
                  <a:lnTo>
                    <a:pt x="143" y="229"/>
                  </a:lnTo>
                  <a:lnTo>
                    <a:pt x="143" y="229"/>
                  </a:lnTo>
                  <a:lnTo>
                    <a:pt x="178" y="236"/>
                  </a:lnTo>
                  <a:lnTo>
                    <a:pt x="190" y="240"/>
                  </a:lnTo>
                  <a:lnTo>
                    <a:pt x="199" y="243"/>
                  </a:lnTo>
                  <a:lnTo>
                    <a:pt x="205" y="248"/>
                  </a:lnTo>
                  <a:lnTo>
                    <a:pt x="208" y="253"/>
                  </a:lnTo>
                  <a:lnTo>
                    <a:pt x="211" y="259"/>
                  </a:lnTo>
                  <a:lnTo>
                    <a:pt x="212" y="267"/>
                  </a:lnTo>
                  <a:lnTo>
                    <a:pt x="212" y="267"/>
                  </a:lnTo>
                  <a:lnTo>
                    <a:pt x="211" y="274"/>
                  </a:lnTo>
                  <a:lnTo>
                    <a:pt x="207" y="280"/>
                  </a:lnTo>
                  <a:lnTo>
                    <a:pt x="202" y="285"/>
                  </a:lnTo>
                  <a:lnTo>
                    <a:pt x="196" y="289"/>
                  </a:lnTo>
                  <a:lnTo>
                    <a:pt x="190" y="291"/>
                  </a:lnTo>
                  <a:lnTo>
                    <a:pt x="183" y="293"/>
                  </a:lnTo>
                  <a:lnTo>
                    <a:pt x="169" y="295"/>
                  </a:lnTo>
                  <a:lnTo>
                    <a:pt x="169" y="295"/>
                  </a:lnTo>
                  <a:lnTo>
                    <a:pt x="158" y="293"/>
                  </a:lnTo>
                  <a:lnTo>
                    <a:pt x="149" y="292"/>
                  </a:lnTo>
                  <a:lnTo>
                    <a:pt x="141" y="289"/>
                  </a:lnTo>
                  <a:lnTo>
                    <a:pt x="135" y="285"/>
                  </a:lnTo>
                  <a:lnTo>
                    <a:pt x="135" y="285"/>
                  </a:lnTo>
                  <a:lnTo>
                    <a:pt x="129" y="278"/>
                  </a:lnTo>
                  <a:lnTo>
                    <a:pt x="124" y="269"/>
                  </a:lnTo>
                  <a:lnTo>
                    <a:pt x="122" y="262"/>
                  </a:lnTo>
                  <a:lnTo>
                    <a:pt x="121" y="252"/>
                  </a:lnTo>
                  <a:lnTo>
                    <a:pt x="0" y="252"/>
                  </a:lnTo>
                  <a:lnTo>
                    <a:pt x="0" y="252"/>
                  </a:lnTo>
                  <a:lnTo>
                    <a:pt x="1" y="269"/>
                  </a:lnTo>
                  <a:lnTo>
                    <a:pt x="5" y="285"/>
                  </a:lnTo>
                  <a:lnTo>
                    <a:pt x="10" y="298"/>
                  </a:lnTo>
                  <a:lnTo>
                    <a:pt x="16" y="312"/>
                  </a:lnTo>
                  <a:lnTo>
                    <a:pt x="23" y="323"/>
                  </a:lnTo>
                  <a:lnTo>
                    <a:pt x="33" y="334"/>
                  </a:lnTo>
                  <a:lnTo>
                    <a:pt x="43" y="343"/>
                  </a:lnTo>
                  <a:lnTo>
                    <a:pt x="54" y="351"/>
                  </a:lnTo>
                  <a:lnTo>
                    <a:pt x="66" y="358"/>
                  </a:lnTo>
                  <a:lnTo>
                    <a:pt x="79" y="364"/>
                  </a:lnTo>
                  <a:lnTo>
                    <a:pt x="93" y="369"/>
                  </a:lnTo>
                  <a:lnTo>
                    <a:pt x="106" y="373"/>
                  </a:lnTo>
                  <a:lnTo>
                    <a:pt x="121" y="376"/>
                  </a:lnTo>
                  <a:lnTo>
                    <a:pt x="135" y="378"/>
                  </a:lnTo>
                  <a:lnTo>
                    <a:pt x="150" y="379"/>
                  </a:lnTo>
                  <a:lnTo>
                    <a:pt x="165" y="380"/>
                  </a:lnTo>
                  <a:lnTo>
                    <a:pt x="165" y="380"/>
                  </a:lnTo>
                  <a:lnTo>
                    <a:pt x="195" y="379"/>
                  </a:lnTo>
                  <a:lnTo>
                    <a:pt x="210" y="376"/>
                  </a:lnTo>
                  <a:lnTo>
                    <a:pt x="224" y="374"/>
                  </a:lnTo>
                  <a:lnTo>
                    <a:pt x="239" y="370"/>
                  </a:lnTo>
                  <a:lnTo>
                    <a:pt x="252" y="365"/>
                  </a:lnTo>
                  <a:lnTo>
                    <a:pt x="266" y="360"/>
                  </a:lnTo>
                  <a:lnTo>
                    <a:pt x="278" y="353"/>
                  </a:lnTo>
                  <a:lnTo>
                    <a:pt x="290" y="346"/>
                  </a:lnTo>
                  <a:lnTo>
                    <a:pt x="300" y="336"/>
                  </a:lnTo>
                  <a:lnTo>
                    <a:pt x="309" y="326"/>
                  </a:lnTo>
                  <a:lnTo>
                    <a:pt x="317" y="314"/>
                  </a:lnTo>
                  <a:lnTo>
                    <a:pt x="323" y="301"/>
                  </a:lnTo>
                  <a:lnTo>
                    <a:pt x="328" y="286"/>
                  </a:lnTo>
                  <a:lnTo>
                    <a:pt x="331" y="270"/>
                  </a:lnTo>
                  <a:lnTo>
                    <a:pt x="331" y="252"/>
                  </a:lnTo>
                  <a:lnTo>
                    <a:pt x="331" y="252"/>
                  </a:lnTo>
                  <a:lnTo>
                    <a:pt x="331" y="241"/>
                  </a:lnTo>
                  <a:lnTo>
                    <a:pt x="330" y="231"/>
                  </a:lnTo>
                  <a:lnTo>
                    <a:pt x="328" y="223"/>
                  </a:lnTo>
                  <a:lnTo>
                    <a:pt x="325" y="213"/>
                  </a:lnTo>
                  <a:lnTo>
                    <a:pt x="322" y="206"/>
                  </a:lnTo>
                  <a:lnTo>
                    <a:pt x="318" y="198"/>
                  </a:lnTo>
                  <a:lnTo>
                    <a:pt x="313" y="191"/>
                  </a:lnTo>
                  <a:lnTo>
                    <a:pt x="308" y="185"/>
                  </a:lnTo>
                  <a:lnTo>
                    <a:pt x="296" y="174"/>
                  </a:lnTo>
                  <a:lnTo>
                    <a:pt x="283" y="164"/>
                  </a:lnTo>
                  <a:lnTo>
                    <a:pt x="269" y="157"/>
                  </a:lnTo>
                  <a:lnTo>
                    <a:pt x="253" y="151"/>
                  </a:lnTo>
                  <a:lnTo>
                    <a:pt x="253" y="151"/>
                  </a:lnTo>
                  <a:lnTo>
                    <a:pt x="238" y="146"/>
                  </a:lnTo>
                  <a:lnTo>
                    <a:pt x="222" y="142"/>
                  </a:lnTo>
                  <a:lnTo>
                    <a:pt x="190" y="135"/>
                  </a:lnTo>
                  <a:lnTo>
                    <a:pt x="163" y="130"/>
                  </a:lnTo>
                  <a:lnTo>
                    <a:pt x="152" y="126"/>
                  </a:lnTo>
                  <a:lnTo>
                    <a:pt x="143" y="123"/>
                  </a:lnTo>
                  <a:lnTo>
                    <a:pt x="143" y="123"/>
                  </a:lnTo>
                  <a:lnTo>
                    <a:pt x="138" y="120"/>
                  </a:lnTo>
                  <a:lnTo>
                    <a:pt x="133" y="117"/>
                  </a:lnTo>
                  <a:lnTo>
                    <a:pt x="129" y="112"/>
                  </a:lnTo>
                  <a:lnTo>
                    <a:pt x="128" y="104"/>
                  </a:lnTo>
                  <a:lnTo>
                    <a:pt x="128" y="104"/>
                  </a:lnTo>
                  <a:lnTo>
                    <a:pt x="129" y="96"/>
                  </a:lnTo>
                  <a:lnTo>
                    <a:pt x="132" y="90"/>
                  </a:lnTo>
                  <a:lnTo>
                    <a:pt x="135" y="85"/>
                  </a:lnTo>
                  <a:lnTo>
                    <a:pt x="140" y="81"/>
                  </a:lnTo>
                  <a:lnTo>
                    <a:pt x="146" y="79"/>
                  </a:lnTo>
                  <a:lnTo>
                    <a:pt x="154" y="78"/>
                  </a:lnTo>
                  <a:lnTo>
                    <a:pt x="167" y="76"/>
                  </a:lnTo>
                  <a:lnTo>
                    <a:pt x="167" y="76"/>
                  </a:lnTo>
                  <a:lnTo>
                    <a:pt x="174" y="78"/>
                  </a:lnTo>
                  <a:lnTo>
                    <a:pt x="182" y="79"/>
                  </a:lnTo>
                  <a:lnTo>
                    <a:pt x="188" y="83"/>
                  </a:lnTo>
                  <a:lnTo>
                    <a:pt x="194" y="87"/>
                  </a:lnTo>
                  <a:lnTo>
                    <a:pt x="194" y="87"/>
                  </a:lnTo>
                  <a:lnTo>
                    <a:pt x="200" y="92"/>
                  </a:lnTo>
                  <a:lnTo>
                    <a:pt x="205" y="98"/>
                  </a:lnTo>
                  <a:lnTo>
                    <a:pt x="207" y="106"/>
                  </a:lnTo>
                  <a:lnTo>
                    <a:pt x="208" y="114"/>
                  </a:lnTo>
                  <a:lnTo>
                    <a:pt x="323" y="1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userDrawn="1"/>
          </p:nvSpPr>
          <p:spPr bwMode="auto">
            <a:xfrm>
              <a:off x="4998" y="3809"/>
              <a:ext cx="156" cy="211"/>
            </a:xfrm>
            <a:custGeom>
              <a:avLst/>
              <a:gdLst/>
              <a:ahLst/>
              <a:cxnLst>
                <a:cxn ang="0">
                  <a:pos x="0" y="423"/>
                </a:cxn>
                <a:cxn ang="0">
                  <a:pos x="117" y="423"/>
                </a:cxn>
                <a:cxn ang="0">
                  <a:pos x="117" y="276"/>
                </a:cxn>
                <a:cxn ang="0">
                  <a:pos x="117" y="276"/>
                </a:cxn>
                <a:cxn ang="0">
                  <a:pos x="117" y="258"/>
                </a:cxn>
                <a:cxn ang="0">
                  <a:pos x="120" y="241"/>
                </a:cxn>
                <a:cxn ang="0">
                  <a:pos x="125" y="229"/>
                </a:cxn>
                <a:cxn ang="0">
                  <a:pos x="127" y="224"/>
                </a:cxn>
                <a:cxn ang="0">
                  <a:pos x="129" y="219"/>
                </a:cxn>
                <a:cxn ang="0">
                  <a:pos x="129" y="219"/>
                </a:cxn>
                <a:cxn ang="0">
                  <a:pos x="134" y="213"/>
                </a:cxn>
                <a:cxn ang="0">
                  <a:pos x="142" y="208"/>
                </a:cxn>
                <a:cxn ang="0">
                  <a:pos x="149" y="204"/>
                </a:cxn>
                <a:cxn ang="0">
                  <a:pos x="156" y="203"/>
                </a:cxn>
                <a:cxn ang="0">
                  <a:pos x="156" y="203"/>
                </a:cxn>
                <a:cxn ang="0">
                  <a:pos x="166" y="203"/>
                </a:cxn>
                <a:cxn ang="0">
                  <a:pos x="173" y="206"/>
                </a:cxn>
                <a:cxn ang="0">
                  <a:pos x="179" y="209"/>
                </a:cxn>
                <a:cxn ang="0">
                  <a:pos x="185" y="215"/>
                </a:cxn>
                <a:cxn ang="0">
                  <a:pos x="185" y="215"/>
                </a:cxn>
                <a:cxn ang="0">
                  <a:pos x="190" y="221"/>
                </a:cxn>
                <a:cxn ang="0">
                  <a:pos x="193" y="231"/>
                </a:cxn>
                <a:cxn ang="0">
                  <a:pos x="195" y="242"/>
                </a:cxn>
                <a:cxn ang="0">
                  <a:pos x="195" y="256"/>
                </a:cxn>
                <a:cxn ang="0">
                  <a:pos x="195" y="423"/>
                </a:cxn>
                <a:cxn ang="0">
                  <a:pos x="312" y="423"/>
                </a:cxn>
                <a:cxn ang="0">
                  <a:pos x="312" y="230"/>
                </a:cxn>
                <a:cxn ang="0">
                  <a:pos x="312" y="230"/>
                </a:cxn>
                <a:cxn ang="0">
                  <a:pos x="312" y="215"/>
                </a:cxn>
                <a:cxn ang="0">
                  <a:pos x="311" y="202"/>
                </a:cxn>
                <a:cxn ang="0">
                  <a:pos x="308" y="189"/>
                </a:cxn>
                <a:cxn ang="0">
                  <a:pos x="306" y="178"/>
                </a:cxn>
                <a:cxn ang="0">
                  <a:pos x="301" y="167"/>
                </a:cxn>
                <a:cxn ang="0">
                  <a:pos x="297" y="157"/>
                </a:cxn>
                <a:cxn ang="0">
                  <a:pos x="291" y="148"/>
                </a:cxn>
                <a:cxn ang="0">
                  <a:pos x="285" y="141"/>
                </a:cxn>
                <a:cxn ang="0">
                  <a:pos x="285" y="141"/>
                </a:cxn>
                <a:cxn ang="0">
                  <a:pos x="278" y="134"/>
                </a:cxn>
                <a:cxn ang="0">
                  <a:pos x="271" y="129"/>
                </a:cxn>
                <a:cxn ang="0">
                  <a:pos x="262" y="124"/>
                </a:cxn>
                <a:cxn ang="0">
                  <a:pos x="252" y="119"/>
                </a:cxn>
                <a:cxn ang="0">
                  <a:pos x="243" y="117"/>
                </a:cxn>
                <a:cxn ang="0">
                  <a:pos x="233" y="114"/>
                </a:cxn>
                <a:cxn ang="0">
                  <a:pos x="222" y="113"/>
                </a:cxn>
                <a:cxn ang="0">
                  <a:pos x="211" y="112"/>
                </a:cxn>
                <a:cxn ang="0">
                  <a:pos x="211" y="112"/>
                </a:cxn>
                <a:cxn ang="0">
                  <a:pos x="196" y="113"/>
                </a:cxn>
                <a:cxn ang="0">
                  <a:pos x="183" y="114"/>
                </a:cxn>
                <a:cxn ang="0">
                  <a:pos x="170" y="117"/>
                </a:cxn>
                <a:cxn ang="0">
                  <a:pos x="155" y="123"/>
                </a:cxn>
                <a:cxn ang="0">
                  <a:pos x="155" y="123"/>
                </a:cxn>
                <a:cxn ang="0">
                  <a:pos x="145" y="129"/>
                </a:cxn>
                <a:cxn ang="0">
                  <a:pos x="137" y="135"/>
                </a:cxn>
                <a:cxn ang="0">
                  <a:pos x="127" y="143"/>
                </a:cxn>
                <a:cxn ang="0">
                  <a:pos x="117" y="153"/>
                </a:cxn>
                <a:cxn ang="0">
                  <a:pos x="117" y="0"/>
                </a:cxn>
                <a:cxn ang="0">
                  <a:pos x="0" y="0"/>
                </a:cxn>
                <a:cxn ang="0">
                  <a:pos x="0" y="423"/>
                </a:cxn>
              </a:cxnLst>
              <a:rect l="0" t="0" r="r" b="b"/>
              <a:pathLst>
                <a:path w="312" h="423">
                  <a:moveTo>
                    <a:pt x="0" y="423"/>
                  </a:moveTo>
                  <a:lnTo>
                    <a:pt x="117" y="423"/>
                  </a:lnTo>
                  <a:lnTo>
                    <a:pt x="117" y="276"/>
                  </a:lnTo>
                  <a:lnTo>
                    <a:pt x="117" y="276"/>
                  </a:lnTo>
                  <a:lnTo>
                    <a:pt x="117" y="258"/>
                  </a:lnTo>
                  <a:lnTo>
                    <a:pt x="120" y="241"/>
                  </a:lnTo>
                  <a:lnTo>
                    <a:pt x="125" y="229"/>
                  </a:lnTo>
                  <a:lnTo>
                    <a:pt x="127" y="224"/>
                  </a:lnTo>
                  <a:lnTo>
                    <a:pt x="129" y="219"/>
                  </a:lnTo>
                  <a:lnTo>
                    <a:pt x="129" y="219"/>
                  </a:lnTo>
                  <a:lnTo>
                    <a:pt x="134" y="213"/>
                  </a:lnTo>
                  <a:lnTo>
                    <a:pt x="142" y="208"/>
                  </a:lnTo>
                  <a:lnTo>
                    <a:pt x="149" y="204"/>
                  </a:lnTo>
                  <a:lnTo>
                    <a:pt x="156" y="203"/>
                  </a:lnTo>
                  <a:lnTo>
                    <a:pt x="156" y="203"/>
                  </a:lnTo>
                  <a:lnTo>
                    <a:pt x="166" y="203"/>
                  </a:lnTo>
                  <a:lnTo>
                    <a:pt x="173" y="206"/>
                  </a:lnTo>
                  <a:lnTo>
                    <a:pt x="179" y="209"/>
                  </a:lnTo>
                  <a:lnTo>
                    <a:pt x="185" y="215"/>
                  </a:lnTo>
                  <a:lnTo>
                    <a:pt x="185" y="215"/>
                  </a:lnTo>
                  <a:lnTo>
                    <a:pt x="190" y="221"/>
                  </a:lnTo>
                  <a:lnTo>
                    <a:pt x="193" y="231"/>
                  </a:lnTo>
                  <a:lnTo>
                    <a:pt x="195" y="242"/>
                  </a:lnTo>
                  <a:lnTo>
                    <a:pt x="195" y="256"/>
                  </a:lnTo>
                  <a:lnTo>
                    <a:pt x="195" y="423"/>
                  </a:lnTo>
                  <a:lnTo>
                    <a:pt x="312" y="423"/>
                  </a:lnTo>
                  <a:lnTo>
                    <a:pt x="312" y="230"/>
                  </a:lnTo>
                  <a:lnTo>
                    <a:pt x="312" y="230"/>
                  </a:lnTo>
                  <a:lnTo>
                    <a:pt x="312" y="215"/>
                  </a:lnTo>
                  <a:lnTo>
                    <a:pt x="311" y="202"/>
                  </a:lnTo>
                  <a:lnTo>
                    <a:pt x="308" y="189"/>
                  </a:lnTo>
                  <a:lnTo>
                    <a:pt x="306" y="178"/>
                  </a:lnTo>
                  <a:lnTo>
                    <a:pt x="301" y="167"/>
                  </a:lnTo>
                  <a:lnTo>
                    <a:pt x="297" y="157"/>
                  </a:lnTo>
                  <a:lnTo>
                    <a:pt x="291" y="148"/>
                  </a:lnTo>
                  <a:lnTo>
                    <a:pt x="285" y="141"/>
                  </a:lnTo>
                  <a:lnTo>
                    <a:pt x="285" y="141"/>
                  </a:lnTo>
                  <a:lnTo>
                    <a:pt x="278" y="134"/>
                  </a:lnTo>
                  <a:lnTo>
                    <a:pt x="271" y="129"/>
                  </a:lnTo>
                  <a:lnTo>
                    <a:pt x="262" y="124"/>
                  </a:lnTo>
                  <a:lnTo>
                    <a:pt x="252" y="119"/>
                  </a:lnTo>
                  <a:lnTo>
                    <a:pt x="243" y="117"/>
                  </a:lnTo>
                  <a:lnTo>
                    <a:pt x="233" y="114"/>
                  </a:lnTo>
                  <a:lnTo>
                    <a:pt x="222" y="113"/>
                  </a:lnTo>
                  <a:lnTo>
                    <a:pt x="211" y="112"/>
                  </a:lnTo>
                  <a:lnTo>
                    <a:pt x="211" y="112"/>
                  </a:lnTo>
                  <a:lnTo>
                    <a:pt x="196" y="113"/>
                  </a:lnTo>
                  <a:lnTo>
                    <a:pt x="183" y="114"/>
                  </a:lnTo>
                  <a:lnTo>
                    <a:pt x="170" y="117"/>
                  </a:lnTo>
                  <a:lnTo>
                    <a:pt x="155" y="123"/>
                  </a:lnTo>
                  <a:lnTo>
                    <a:pt x="155" y="123"/>
                  </a:lnTo>
                  <a:lnTo>
                    <a:pt x="145" y="129"/>
                  </a:lnTo>
                  <a:lnTo>
                    <a:pt x="137" y="135"/>
                  </a:lnTo>
                  <a:lnTo>
                    <a:pt x="127" y="143"/>
                  </a:lnTo>
                  <a:lnTo>
                    <a:pt x="117" y="153"/>
                  </a:lnTo>
                  <a:lnTo>
                    <a:pt x="117" y="0"/>
                  </a:lnTo>
                  <a:lnTo>
                    <a:pt x="0" y="0"/>
                  </a:lnTo>
                  <a:lnTo>
                    <a:pt x="0"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userDrawn="1"/>
          </p:nvSpPr>
          <p:spPr bwMode="auto">
            <a:xfrm>
              <a:off x="4898" y="3822"/>
              <a:ext cx="81" cy="201"/>
            </a:xfrm>
            <a:custGeom>
              <a:avLst/>
              <a:gdLst/>
              <a:ahLst/>
              <a:cxnLst>
                <a:cxn ang="0">
                  <a:pos x="0" y="0"/>
                </a:cxn>
                <a:cxn ang="0">
                  <a:pos x="0" y="93"/>
                </a:cxn>
                <a:cxn ang="0">
                  <a:pos x="0" y="178"/>
                </a:cxn>
                <a:cxn ang="0">
                  <a:pos x="0" y="284"/>
                </a:cxn>
                <a:cxn ang="0">
                  <a:pos x="0" y="284"/>
                </a:cxn>
                <a:cxn ang="0">
                  <a:pos x="0" y="308"/>
                </a:cxn>
                <a:cxn ang="0">
                  <a:pos x="3" y="328"/>
                </a:cxn>
                <a:cxn ang="0">
                  <a:pos x="7" y="345"/>
                </a:cxn>
                <a:cxn ang="0">
                  <a:pos x="11" y="360"/>
                </a:cxn>
                <a:cxn ang="0">
                  <a:pos x="11" y="360"/>
                </a:cxn>
                <a:cxn ang="0">
                  <a:pos x="17" y="371"/>
                </a:cxn>
                <a:cxn ang="0">
                  <a:pos x="24" y="380"/>
                </a:cxn>
                <a:cxn ang="0">
                  <a:pos x="32" y="386"/>
                </a:cxn>
                <a:cxn ang="0">
                  <a:pos x="41" y="392"/>
                </a:cxn>
                <a:cxn ang="0">
                  <a:pos x="41" y="392"/>
                </a:cxn>
                <a:cxn ang="0">
                  <a:pos x="52" y="397"/>
                </a:cxn>
                <a:cxn ang="0">
                  <a:pos x="65" y="400"/>
                </a:cxn>
                <a:cxn ang="0">
                  <a:pos x="81" y="403"/>
                </a:cxn>
                <a:cxn ang="0">
                  <a:pos x="100" y="403"/>
                </a:cxn>
                <a:cxn ang="0">
                  <a:pos x="100" y="403"/>
                </a:cxn>
                <a:cxn ang="0">
                  <a:pos x="114" y="403"/>
                </a:cxn>
                <a:cxn ang="0">
                  <a:pos x="129" y="400"/>
                </a:cxn>
                <a:cxn ang="0">
                  <a:pos x="147" y="398"/>
                </a:cxn>
                <a:cxn ang="0">
                  <a:pos x="162" y="393"/>
                </a:cxn>
                <a:cxn ang="0">
                  <a:pos x="162" y="317"/>
                </a:cxn>
                <a:cxn ang="0">
                  <a:pos x="162" y="317"/>
                </a:cxn>
                <a:cxn ang="0">
                  <a:pos x="157" y="319"/>
                </a:cxn>
                <a:cxn ang="0">
                  <a:pos x="149" y="320"/>
                </a:cxn>
                <a:cxn ang="0">
                  <a:pos x="132" y="321"/>
                </a:cxn>
                <a:cxn ang="0">
                  <a:pos x="132" y="321"/>
                </a:cxn>
                <a:cxn ang="0">
                  <a:pos x="126" y="320"/>
                </a:cxn>
                <a:cxn ang="0">
                  <a:pos x="121" y="316"/>
                </a:cxn>
                <a:cxn ang="0">
                  <a:pos x="119" y="314"/>
                </a:cxn>
                <a:cxn ang="0">
                  <a:pos x="116" y="311"/>
                </a:cxn>
                <a:cxn ang="0">
                  <a:pos x="116" y="311"/>
                </a:cxn>
                <a:cxn ang="0">
                  <a:pos x="115" y="308"/>
                </a:cxn>
                <a:cxn ang="0">
                  <a:pos x="114" y="301"/>
                </a:cxn>
                <a:cxn ang="0">
                  <a:pos x="112" y="286"/>
                </a:cxn>
                <a:cxn ang="0">
                  <a:pos x="112" y="178"/>
                </a:cxn>
                <a:cxn ang="0">
                  <a:pos x="162" y="178"/>
                </a:cxn>
                <a:cxn ang="0">
                  <a:pos x="162" y="93"/>
                </a:cxn>
                <a:cxn ang="0">
                  <a:pos x="112" y="93"/>
                </a:cxn>
                <a:cxn ang="0">
                  <a:pos x="112" y="0"/>
                </a:cxn>
                <a:cxn ang="0">
                  <a:pos x="0" y="0"/>
                </a:cxn>
              </a:cxnLst>
              <a:rect l="0" t="0" r="r" b="b"/>
              <a:pathLst>
                <a:path w="162" h="403">
                  <a:moveTo>
                    <a:pt x="0" y="0"/>
                  </a:moveTo>
                  <a:lnTo>
                    <a:pt x="0" y="93"/>
                  </a:lnTo>
                  <a:lnTo>
                    <a:pt x="0" y="178"/>
                  </a:lnTo>
                  <a:lnTo>
                    <a:pt x="0" y="284"/>
                  </a:lnTo>
                  <a:lnTo>
                    <a:pt x="0" y="284"/>
                  </a:lnTo>
                  <a:lnTo>
                    <a:pt x="0" y="308"/>
                  </a:lnTo>
                  <a:lnTo>
                    <a:pt x="3" y="328"/>
                  </a:lnTo>
                  <a:lnTo>
                    <a:pt x="7" y="345"/>
                  </a:lnTo>
                  <a:lnTo>
                    <a:pt x="11" y="360"/>
                  </a:lnTo>
                  <a:lnTo>
                    <a:pt x="11" y="360"/>
                  </a:lnTo>
                  <a:lnTo>
                    <a:pt x="17" y="371"/>
                  </a:lnTo>
                  <a:lnTo>
                    <a:pt x="24" y="380"/>
                  </a:lnTo>
                  <a:lnTo>
                    <a:pt x="32" y="386"/>
                  </a:lnTo>
                  <a:lnTo>
                    <a:pt x="41" y="392"/>
                  </a:lnTo>
                  <a:lnTo>
                    <a:pt x="41" y="392"/>
                  </a:lnTo>
                  <a:lnTo>
                    <a:pt x="52" y="397"/>
                  </a:lnTo>
                  <a:lnTo>
                    <a:pt x="65" y="400"/>
                  </a:lnTo>
                  <a:lnTo>
                    <a:pt x="81" y="403"/>
                  </a:lnTo>
                  <a:lnTo>
                    <a:pt x="100" y="403"/>
                  </a:lnTo>
                  <a:lnTo>
                    <a:pt x="100" y="403"/>
                  </a:lnTo>
                  <a:lnTo>
                    <a:pt x="114" y="403"/>
                  </a:lnTo>
                  <a:lnTo>
                    <a:pt x="129" y="400"/>
                  </a:lnTo>
                  <a:lnTo>
                    <a:pt x="147" y="398"/>
                  </a:lnTo>
                  <a:lnTo>
                    <a:pt x="162" y="393"/>
                  </a:lnTo>
                  <a:lnTo>
                    <a:pt x="162" y="317"/>
                  </a:lnTo>
                  <a:lnTo>
                    <a:pt x="162" y="317"/>
                  </a:lnTo>
                  <a:lnTo>
                    <a:pt x="157" y="319"/>
                  </a:lnTo>
                  <a:lnTo>
                    <a:pt x="149" y="320"/>
                  </a:lnTo>
                  <a:lnTo>
                    <a:pt x="132" y="321"/>
                  </a:lnTo>
                  <a:lnTo>
                    <a:pt x="132" y="321"/>
                  </a:lnTo>
                  <a:lnTo>
                    <a:pt x="126" y="320"/>
                  </a:lnTo>
                  <a:lnTo>
                    <a:pt x="121" y="316"/>
                  </a:lnTo>
                  <a:lnTo>
                    <a:pt x="119" y="314"/>
                  </a:lnTo>
                  <a:lnTo>
                    <a:pt x="116" y="311"/>
                  </a:lnTo>
                  <a:lnTo>
                    <a:pt x="116" y="311"/>
                  </a:lnTo>
                  <a:lnTo>
                    <a:pt x="115" y="308"/>
                  </a:lnTo>
                  <a:lnTo>
                    <a:pt x="114" y="301"/>
                  </a:lnTo>
                  <a:lnTo>
                    <a:pt x="112" y="286"/>
                  </a:lnTo>
                  <a:lnTo>
                    <a:pt x="112" y="178"/>
                  </a:lnTo>
                  <a:lnTo>
                    <a:pt x="162" y="178"/>
                  </a:lnTo>
                  <a:lnTo>
                    <a:pt x="162" y="93"/>
                  </a:lnTo>
                  <a:lnTo>
                    <a:pt x="112" y="93"/>
                  </a:lnTo>
                  <a:lnTo>
                    <a:pt x="112"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Rectangle 11"/>
            <p:cNvSpPr>
              <a:spLocks noChangeArrowheads="1"/>
            </p:cNvSpPr>
            <p:nvPr userDrawn="1"/>
          </p:nvSpPr>
          <p:spPr bwMode="auto">
            <a:xfrm>
              <a:off x="4822" y="3822"/>
              <a:ext cx="56" cy="31"/>
            </a:xfrm>
            <a:prstGeom prst="rect">
              <a:avLst/>
            </a:prstGeom>
            <a:solidFill>
              <a:srgbClr val="7AC14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B77C95-9A75-41CF-A669-3FADE5C8BF26}" type="datetime1">
              <a:rPr lang="en-US" smtClean="0"/>
              <a:t>4/15/2015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713EEDF-9BF7-4102-8C65-26C8316F49FD}" type="slidenum">
              <a:rPr lang="en-US" smtClean="0"/>
              <a:t>‹#›</a:t>
            </a:fld>
            <a:endParaRPr lang="en-US"/>
          </a:p>
        </p:txBody>
      </p:sp>
    </p:spTree>
    <p:extLst>
      <p:ext uri="{BB962C8B-B14F-4D97-AF65-F5344CB8AC3E}">
        <p14:creationId xmlns:p14="http://schemas.microsoft.com/office/powerpoint/2010/main" val="8158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3F616D06-628E-45E6-9074-FB0A9C8A9B5A}" type="datetime1">
              <a:rPr lang="en-US" smtClean="0"/>
              <a:t>4/15/2015</a:t>
            </a:fld>
            <a:endParaRPr lang="en-US" dirty="0"/>
          </a:p>
        </p:txBody>
      </p:sp>
      <p:sp>
        <p:nvSpPr>
          <p:cNvPr id="6" name="Slide Number Placeholder 5"/>
          <p:cNvSpPr>
            <a:spLocks noGrp="1"/>
          </p:cNvSpPr>
          <p:nvPr>
            <p:ph type="sldNum" sz="quarter" idx="15"/>
          </p:nvPr>
        </p:nvSpPr>
        <p:spPr/>
        <p:txBody>
          <a:bodyPr/>
          <a:lstStyle>
            <a:lvl1pPr>
              <a:defRPr/>
            </a:lvl1pPr>
          </a:lstStyle>
          <a:p>
            <a:pPr>
              <a:defRPr/>
            </a:pPr>
            <a:fld id="{B92D9248-A979-4803-B1F4-61C773C74C94}" type="slidenum">
              <a:rPr lang="en-US"/>
              <a:pPr>
                <a:defRPr/>
              </a:pPr>
              <a:t>‹#›</a:t>
            </a:fld>
            <a:endParaRPr lang="en-US" dirty="0"/>
          </a:p>
        </p:txBody>
      </p:sp>
      <p:sp>
        <p:nvSpPr>
          <p:cNvPr id="7" name="Text Placeholder 7"/>
          <p:cNvSpPr>
            <a:spLocks noGrp="1"/>
          </p:cNvSpPr>
          <p:nvPr>
            <p:ph type="body" sz="quarter" idx="16" hasCustomPrompt="1"/>
          </p:nvPr>
        </p:nvSpPr>
        <p:spPr>
          <a:xfrm>
            <a:off x="0" y="6629400"/>
            <a:ext cx="8502650" cy="228600"/>
          </a:xfrm>
        </p:spPr>
        <p:txBody>
          <a:bodyPr/>
          <a:lstStyle>
            <a:lvl1pPr marL="0" indent="0" algn="ctr">
              <a:buFontTx/>
              <a:buNone/>
              <a:defRPr sz="1200" b="1" i="1">
                <a:solidFill>
                  <a:srgbClr val="003399"/>
                </a:solidFill>
              </a:defRPr>
            </a:lvl1pPr>
            <a:lvl2pPr marL="0" indent="0" algn="ctr">
              <a:buFontTx/>
              <a:buNone/>
              <a:defRPr sz="1200" b="1" i="1">
                <a:solidFill>
                  <a:srgbClr val="003399"/>
                </a:solidFill>
              </a:defRPr>
            </a:lvl2pPr>
            <a:lvl3pPr marL="0" indent="0" algn="ctr">
              <a:buFontTx/>
              <a:buNone/>
              <a:defRPr sz="1200" b="1" i="1">
                <a:solidFill>
                  <a:srgbClr val="003399"/>
                </a:solidFill>
              </a:defRPr>
            </a:lvl3pPr>
            <a:lvl4pPr marL="0" indent="0" algn="ctr">
              <a:buFontTx/>
              <a:buNone/>
              <a:defRPr sz="1200" b="1" i="1">
                <a:solidFill>
                  <a:srgbClr val="003399"/>
                </a:solidFill>
              </a:defRPr>
            </a:lvl4pPr>
            <a:lvl5pPr marL="0" indent="0" algn="ctr">
              <a:buFontTx/>
              <a:buNone/>
              <a:defRPr sz="1200" b="1" i="1">
                <a:solidFill>
                  <a:srgbClr val="003399"/>
                </a:solidFill>
              </a:defRPr>
            </a:lvl5pPr>
          </a:lstStyle>
          <a:p>
            <a:pPr lvl="0"/>
            <a:r>
              <a:rPr lang="en-US" dirty="0" smtClean="0"/>
              <a:t>Click to add section indicator OR presentation name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flipV="1">
            <a:off x="0" y="0"/>
            <a:ext cx="9143999" cy="6858000"/>
          </a:xfrm>
          <a:prstGeom prst="rect">
            <a:avLst/>
          </a:prstGeom>
          <a:gradFill>
            <a:gsLst>
              <a:gs pos="0">
                <a:srgbClr val="0081C6">
                  <a:alpha val="45000"/>
                </a:srgbClr>
              </a:gs>
              <a:gs pos="100000">
                <a:srgbClr val="00539B">
                  <a:alpha val="7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1" name="Group 20"/>
          <p:cNvGrpSpPr/>
          <p:nvPr userDrawn="1"/>
        </p:nvGrpSpPr>
        <p:grpSpPr>
          <a:xfrm>
            <a:off x="0" y="-13648"/>
            <a:ext cx="5009566" cy="6871650"/>
            <a:chOff x="0" y="-13648"/>
            <a:chExt cx="5009566" cy="6871650"/>
          </a:xfrm>
        </p:grpSpPr>
        <p:cxnSp>
          <p:nvCxnSpPr>
            <p:cNvPr id="22" name="Straight Connector 21"/>
            <p:cNvCxnSpPr/>
            <p:nvPr/>
          </p:nvCxnSpPr>
          <p:spPr>
            <a:xfrm flipV="1">
              <a:off x="0" y="0"/>
              <a:ext cx="5009566" cy="1828800"/>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0" y="-13648"/>
              <a:ext cx="1433015" cy="520890"/>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0" y="4243974"/>
              <a:ext cx="515504" cy="187561"/>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0" y="5398525"/>
              <a:ext cx="933199" cy="341263"/>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26055" y="6556242"/>
              <a:ext cx="825472" cy="301758"/>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286762" y="4107058"/>
              <a:ext cx="4037706" cy="1464181"/>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136220" y="6558940"/>
              <a:ext cx="435281" cy="162842"/>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06363" y="483884"/>
              <a:ext cx="1526372" cy="558603"/>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1225724" y="350460"/>
              <a:ext cx="1113052" cy="405016"/>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a:off x="2663146" y="218814"/>
              <a:ext cx="685502" cy="247873"/>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4095233" y="88950"/>
              <a:ext cx="268624" cy="90728"/>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userDrawn="1"/>
        </p:nvSpPr>
        <p:spPr>
          <a:xfrm flipV="1">
            <a:off x="0" y="0"/>
            <a:ext cx="9143999" cy="6858000"/>
          </a:xfrm>
          <a:prstGeom prst="rect">
            <a:avLst/>
          </a:prstGeom>
          <a:gradFill>
            <a:gsLst>
              <a:gs pos="0">
                <a:srgbClr val="0081C6">
                  <a:alpha val="44000"/>
                </a:srgbClr>
              </a:gs>
              <a:gs pos="100000">
                <a:srgbClr val="00539B">
                  <a:alpha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userDrawn="1"/>
        </p:nvSpPr>
        <p:spPr>
          <a:xfrm flipV="1">
            <a:off x="8324850" y="0"/>
            <a:ext cx="819150" cy="6858000"/>
          </a:xfrm>
          <a:prstGeom prst="rect">
            <a:avLst/>
          </a:prstGeom>
          <a:gradFill>
            <a:gsLst>
              <a:gs pos="0">
                <a:srgbClr val="0081C6">
                  <a:alpha val="44000"/>
                </a:srgbClr>
              </a:gs>
              <a:gs pos="100000">
                <a:srgbClr val="00539B">
                  <a:alpha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Date Placeholder 3"/>
          <p:cNvSpPr>
            <a:spLocks noGrp="1"/>
          </p:cNvSpPr>
          <p:nvPr>
            <p:ph type="dt" sz="half" idx="10"/>
          </p:nvPr>
        </p:nvSpPr>
        <p:spPr>
          <a:xfrm>
            <a:off x="1" y="6356350"/>
            <a:ext cx="1246188" cy="365125"/>
          </a:xfrm>
        </p:spPr>
        <p:txBody>
          <a:bodyPr/>
          <a:lstStyle>
            <a:lvl1pPr algn="ctr">
              <a:defRPr>
                <a:solidFill>
                  <a:schemeClr val="tx2">
                    <a:lumMod val="75000"/>
                  </a:schemeClr>
                </a:solidFill>
              </a:defRPr>
            </a:lvl1pPr>
          </a:lstStyle>
          <a:p>
            <a:pPr>
              <a:defRPr/>
            </a:pPr>
            <a:fld id="{79969F2C-1F7A-4A7A-ABC6-70D584605651}" type="datetime1">
              <a:rPr lang="en-US" smtClean="0"/>
              <a:t>4/15/2015</a:t>
            </a:fld>
            <a:endParaRPr lang="en-US" dirty="0"/>
          </a:p>
        </p:txBody>
      </p:sp>
      <p:sp>
        <p:nvSpPr>
          <p:cNvPr id="16" name="Slide Number Placeholder 5"/>
          <p:cNvSpPr>
            <a:spLocks noGrp="1"/>
          </p:cNvSpPr>
          <p:nvPr>
            <p:ph type="sldNum" sz="quarter" idx="11"/>
          </p:nvPr>
        </p:nvSpPr>
        <p:spPr>
          <a:xfrm>
            <a:off x="8315324" y="6356350"/>
            <a:ext cx="828675" cy="365125"/>
          </a:xfrm>
        </p:spPr>
        <p:txBody>
          <a:bodyPr/>
          <a:lstStyle>
            <a:lvl1pPr algn="ctr">
              <a:defRPr smtClean="0">
                <a:solidFill>
                  <a:schemeClr val="tx2">
                    <a:lumMod val="75000"/>
                  </a:schemeClr>
                </a:solidFill>
              </a:defRPr>
            </a:lvl1pPr>
          </a:lstStyle>
          <a:p>
            <a:pPr>
              <a:defRPr/>
            </a:pPr>
            <a:fld id="{575C7AD1-B91A-495D-8BD9-262107822309}" type="slidenum">
              <a:rPr lang="en-US"/>
              <a:pPr>
                <a:defRPr/>
              </a:pPr>
              <a:t>‹#›</a:t>
            </a:fld>
            <a:endParaRPr lang="en-US" dirty="0"/>
          </a:p>
        </p:txBody>
      </p:sp>
      <p:sp>
        <p:nvSpPr>
          <p:cNvPr id="17" name="Title 1"/>
          <p:cNvSpPr>
            <a:spLocks noGrp="1"/>
          </p:cNvSpPr>
          <p:nvPr>
            <p:ph type="title"/>
          </p:nvPr>
        </p:nvSpPr>
        <p:spPr>
          <a:xfrm>
            <a:off x="0" y="2120678"/>
            <a:ext cx="8324850" cy="722376"/>
          </a:xfrm>
        </p:spPr>
        <p:txBody>
          <a:bodyPr anchor="t">
            <a:normAutofit/>
          </a:bodyPr>
          <a:lstStyle>
            <a:lvl1pPr algn="ctr">
              <a:defRPr sz="3700" b="0" cap="all">
                <a:solidFill>
                  <a:schemeClr val="bg1"/>
                </a:solidFill>
              </a:defRPr>
            </a:lvl1pPr>
          </a:lstStyle>
          <a:p>
            <a:r>
              <a:rPr lang="en-US" smtClean="0"/>
              <a:t>Click to edit Master title style</a:t>
            </a:r>
            <a:endParaRPr lang="en-US" dirty="0"/>
          </a:p>
        </p:txBody>
      </p:sp>
      <p:sp>
        <p:nvSpPr>
          <p:cNvPr id="18" name="Text Placeholder 2"/>
          <p:cNvSpPr>
            <a:spLocks noGrp="1"/>
          </p:cNvSpPr>
          <p:nvPr>
            <p:ph type="body" idx="1"/>
          </p:nvPr>
        </p:nvSpPr>
        <p:spPr>
          <a:xfrm>
            <a:off x="0" y="1651849"/>
            <a:ext cx="8324850" cy="466344"/>
          </a:xfrm>
        </p:spPr>
        <p:txBody>
          <a:bodyPr anchor="b"/>
          <a:lstStyle>
            <a:lvl1pPr marL="0" indent="0" algn="ctr">
              <a:buNone/>
              <a:defRPr sz="2000">
                <a:solidFill>
                  <a:srgbClr val="FFC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0" name="Rectangle 19"/>
          <p:cNvSpPr/>
          <p:nvPr userDrawn="1"/>
        </p:nvSpPr>
        <p:spPr>
          <a:xfrm flipV="1">
            <a:off x="8324850" y="0"/>
            <a:ext cx="819150" cy="2838450"/>
          </a:xfrm>
          <a:prstGeom prst="rect">
            <a:avLst/>
          </a:prstGeom>
          <a:solidFill>
            <a:srgbClr val="00339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9" name="Straight Connector 18"/>
          <p:cNvCxnSpPr/>
          <p:nvPr userDrawn="1"/>
        </p:nvCxnSpPr>
        <p:spPr>
          <a:xfrm>
            <a:off x="0" y="2833688"/>
            <a:ext cx="9144000" cy="1587"/>
          </a:xfrm>
          <a:prstGeom prst="line">
            <a:avLst/>
          </a:prstGeom>
          <a:ln>
            <a:solidFill>
              <a:srgbClr val="B2BB1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a:off x="4898232" y="3429795"/>
            <a:ext cx="6858000" cy="1587"/>
          </a:xfrm>
          <a:prstGeom prst="line">
            <a:avLst/>
          </a:prstGeom>
          <a:ln>
            <a:solidFill>
              <a:srgbClr val="B2BB1E"/>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6559" y="1600200"/>
            <a:ext cx="4261104"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199" y="1600200"/>
            <a:ext cx="4261023"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3"/>
          <p:cNvSpPr>
            <a:spLocks noGrp="1"/>
          </p:cNvSpPr>
          <p:nvPr>
            <p:ph type="dt" sz="half" idx="14"/>
          </p:nvPr>
        </p:nvSpPr>
        <p:spPr/>
        <p:txBody>
          <a:bodyPr/>
          <a:lstStyle>
            <a:lvl1pPr>
              <a:defRPr/>
            </a:lvl1pPr>
          </a:lstStyle>
          <a:p>
            <a:pPr>
              <a:defRPr/>
            </a:pPr>
            <a:fld id="{77C2A52A-DFF1-4148-B1BE-9A00708BFCC3}" type="datetime1">
              <a:rPr lang="en-US" smtClean="0"/>
              <a:t>4/15/2015</a:t>
            </a:fld>
            <a:endParaRPr lang="en-US" dirty="0"/>
          </a:p>
        </p:txBody>
      </p:sp>
      <p:sp>
        <p:nvSpPr>
          <p:cNvPr id="7" name="Slide Number Placeholder 5"/>
          <p:cNvSpPr>
            <a:spLocks noGrp="1"/>
          </p:cNvSpPr>
          <p:nvPr>
            <p:ph type="sldNum" sz="quarter" idx="15"/>
          </p:nvPr>
        </p:nvSpPr>
        <p:spPr/>
        <p:txBody>
          <a:bodyPr/>
          <a:lstStyle>
            <a:lvl1pPr>
              <a:defRPr/>
            </a:lvl1pPr>
          </a:lstStyle>
          <a:p>
            <a:pPr>
              <a:defRPr/>
            </a:pPr>
            <a:fld id="{7CB97A40-DD7E-46FE-9178-E2F396D25378}" type="slidenum">
              <a:rPr lang="en-US"/>
              <a:pPr>
                <a:defRPr/>
              </a:pPr>
              <a:t>‹#›</a:t>
            </a:fld>
            <a:endParaRPr lang="en-US" dirty="0"/>
          </a:p>
        </p:txBody>
      </p:sp>
      <p:sp>
        <p:nvSpPr>
          <p:cNvPr id="9" name="Text Placeholder 7"/>
          <p:cNvSpPr>
            <a:spLocks noGrp="1"/>
          </p:cNvSpPr>
          <p:nvPr>
            <p:ph type="body" sz="quarter" idx="16" hasCustomPrompt="1"/>
          </p:nvPr>
        </p:nvSpPr>
        <p:spPr>
          <a:xfrm>
            <a:off x="0" y="6629400"/>
            <a:ext cx="8502650" cy="228600"/>
          </a:xfrm>
        </p:spPr>
        <p:txBody>
          <a:bodyPr/>
          <a:lstStyle>
            <a:lvl1pPr marL="0" indent="0" algn="ctr">
              <a:buFontTx/>
              <a:buNone/>
              <a:defRPr sz="1200" b="1" i="1">
                <a:solidFill>
                  <a:srgbClr val="003399"/>
                </a:solidFill>
              </a:defRPr>
            </a:lvl1pPr>
            <a:lvl2pPr marL="0" indent="0" algn="ctr">
              <a:buFontTx/>
              <a:buNone/>
              <a:defRPr sz="1200" b="1" i="1">
                <a:solidFill>
                  <a:srgbClr val="003399"/>
                </a:solidFill>
              </a:defRPr>
            </a:lvl2pPr>
            <a:lvl3pPr marL="0" indent="0" algn="ctr">
              <a:buFontTx/>
              <a:buNone/>
              <a:defRPr sz="1200" b="1" i="1">
                <a:solidFill>
                  <a:srgbClr val="003399"/>
                </a:solidFill>
              </a:defRPr>
            </a:lvl3pPr>
            <a:lvl4pPr marL="0" indent="0" algn="ctr">
              <a:buFontTx/>
              <a:buNone/>
              <a:defRPr sz="1200" b="1" i="1">
                <a:solidFill>
                  <a:srgbClr val="003399"/>
                </a:solidFill>
              </a:defRPr>
            </a:lvl4pPr>
            <a:lvl5pPr marL="0" indent="0" algn="ctr">
              <a:buFontTx/>
              <a:buNone/>
              <a:defRPr sz="1200" b="1" i="1">
                <a:solidFill>
                  <a:srgbClr val="003399"/>
                </a:solidFill>
              </a:defRPr>
            </a:lvl5pPr>
          </a:lstStyle>
          <a:p>
            <a:pPr lvl="0"/>
            <a:r>
              <a:rPr lang="en-US" dirty="0" smtClean="0"/>
              <a:t>Click to add section indicator OR presentation name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3"/>
          <p:cNvSpPr>
            <a:spLocks noGrp="1"/>
          </p:cNvSpPr>
          <p:nvPr>
            <p:ph type="dt" sz="half" idx="14"/>
          </p:nvPr>
        </p:nvSpPr>
        <p:spPr/>
        <p:txBody>
          <a:bodyPr/>
          <a:lstStyle>
            <a:lvl1pPr>
              <a:defRPr/>
            </a:lvl1pPr>
          </a:lstStyle>
          <a:p>
            <a:pPr>
              <a:defRPr/>
            </a:pPr>
            <a:fld id="{0CB6FB25-44D9-467D-B0C3-BD2300D832E8}" type="datetime1">
              <a:rPr lang="en-US" smtClean="0"/>
              <a:t>4/15/2015</a:t>
            </a:fld>
            <a:endParaRPr lang="en-US" dirty="0"/>
          </a:p>
        </p:txBody>
      </p:sp>
      <p:sp>
        <p:nvSpPr>
          <p:cNvPr id="9" name="Slide Number Placeholder 5"/>
          <p:cNvSpPr>
            <a:spLocks noGrp="1"/>
          </p:cNvSpPr>
          <p:nvPr>
            <p:ph type="sldNum" sz="quarter" idx="15"/>
          </p:nvPr>
        </p:nvSpPr>
        <p:spPr/>
        <p:txBody>
          <a:bodyPr/>
          <a:lstStyle>
            <a:lvl1pPr>
              <a:defRPr/>
            </a:lvl1pPr>
          </a:lstStyle>
          <a:p>
            <a:pPr>
              <a:defRPr/>
            </a:pPr>
            <a:fld id="{CF4F9293-B493-4ECB-9736-CDFF9A3F0DD9}" type="slidenum">
              <a:rPr lang="en-US"/>
              <a:pPr>
                <a:defRPr/>
              </a:pPr>
              <a:t>‹#›</a:t>
            </a:fld>
            <a:endParaRPr lang="en-US" dirty="0"/>
          </a:p>
        </p:txBody>
      </p:sp>
      <p:sp>
        <p:nvSpPr>
          <p:cNvPr id="10" name="Text Placeholder 7"/>
          <p:cNvSpPr>
            <a:spLocks noGrp="1"/>
          </p:cNvSpPr>
          <p:nvPr>
            <p:ph type="body" sz="quarter" idx="16" hasCustomPrompt="1"/>
          </p:nvPr>
        </p:nvSpPr>
        <p:spPr>
          <a:xfrm>
            <a:off x="0" y="6629400"/>
            <a:ext cx="8502650" cy="228600"/>
          </a:xfrm>
        </p:spPr>
        <p:txBody>
          <a:bodyPr/>
          <a:lstStyle>
            <a:lvl1pPr marL="0" indent="0" algn="ctr">
              <a:buFontTx/>
              <a:buNone/>
              <a:defRPr sz="1200" b="1" i="1">
                <a:solidFill>
                  <a:srgbClr val="003399"/>
                </a:solidFill>
              </a:defRPr>
            </a:lvl1pPr>
            <a:lvl2pPr marL="0" indent="0" algn="ctr">
              <a:buFontTx/>
              <a:buNone/>
              <a:defRPr sz="1200" b="1" i="1">
                <a:solidFill>
                  <a:srgbClr val="003399"/>
                </a:solidFill>
              </a:defRPr>
            </a:lvl2pPr>
            <a:lvl3pPr marL="0" indent="0" algn="ctr">
              <a:buFontTx/>
              <a:buNone/>
              <a:defRPr sz="1200" b="1" i="1">
                <a:solidFill>
                  <a:srgbClr val="003399"/>
                </a:solidFill>
              </a:defRPr>
            </a:lvl3pPr>
            <a:lvl4pPr marL="0" indent="0" algn="ctr">
              <a:buFontTx/>
              <a:buNone/>
              <a:defRPr sz="1200" b="1" i="1">
                <a:solidFill>
                  <a:srgbClr val="003399"/>
                </a:solidFill>
              </a:defRPr>
            </a:lvl4pPr>
            <a:lvl5pPr marL="0" indent="0" algn="ctr">
              <a:buFontTx/>
              <a:buNone/>
              <a:defRPr sz="1200" b="1" i="1">
                <a:solidFill>
                  <a:srgbClr val="003399"/>
                </a:solidFill>
              </a:defRPr>
            </a:lvl5pPr>
          </a:lstStyle>
          <a:p>
            <a:pPr lvl="0"/>
            <a:r>
              <a:rPr lang="en-US" dirty="0" smtClean="0"/>
              <a:t>Click to add section indicator OR presentation name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4"/>
          </p:nvPr>
        </p:nvSpPr>
        <p:spPr/>
        <p:txBody>
          <a:bodyPr/>
          <a:lstStyle>
            <a:lvl1pPr>
              <a:defRPr/>
            </a:lvl1pPr>
          </a:lstStyle>
          <a:p>
            <a:pPr>
              <a:defRPr/>
            </a:pPr>
            <a:fld id="{7DA6CF55-7927-450C-B66F-3502993B537B}" type="datetime1">
              <a:rPr lang="en-US" smtClean="0"/>
              <a:t>4/15/2015</a:t>
            </a:fld>
            <a:endParaRPr lang="en-US" dirty="0"/>
          </a:p>
        </p:txBody>
      </p:sp>
      <p:sp>
        <p:nvSpPr>
          <p:cNvPr id="5" name="Slide Number Placeholder 5"/>
          <p:cNvSpPr>
            <a:spLocks noGrp="1"/>
          </p:cNvSpPr>
          <p:nvPr>
            <p:ph type="sldNum" sz="quarter" idx="15"/>
          </p:nvPr>
        </p:nvSpPr>
        <p:spPr/>
        <p:txBody>
          <a:bodyPr/>
          <a:lstStyle>
            <a:lvl1pPr>
              <a:defRPr/>
            </a:lvl1pPr>
          </a:lstStyle>
          <a:p>
            <a:pPr>
              <a:defRPr/>
            </a:pPr>
            <a:fld id="{2A3C2887-3BB5-4847-8D62-8CB27F454BE6}" type="slidenum">
              <a:rPr lang="en-US"/>
              <a:pPr>
                <a:defRPr/>
              </a:pPr>
              <a:t>‹#›</a:t>
            </a:fld>
            <a:endParaRPr lang="en-US" dirty="0"/>
          </a:p>
        </p:txBody>
      </p:sp>
      <p:sp>
        <p:nvSpPr>
          <p:cNvPr id="8" name="Text Placeholder 7"/>
          <p:cNvSpPr>
            <a:spLocks noGrp="1"/>
          </p:cNvSpPr>
          <p:nvPr>
            <p:ph type="body" sz="quarter" idx="16" hasCustomPrompt="1"/>
          </p:nvPr>
        </p:nvSpPr>
        <p:spPr>
          <a:xfrm>
            <a:off x="0" y="6629400"/>
            <a:ext cx="8502650" cy="228600"/>
          </a:xfrm>
        </p:spPr>
        <p:txBody>
          <a:bodyPr/>
          <a:lstStyle>
            <a:lvl1pPr marL="0" indent="0" algn="ctr">
              <a:buFontTx/>
              <a:buNone/>
              <a:defRPr sz="1200" b="1" i="1">
                <a:solidFill>
                  <a:srgbClr val="003399"/>
                </a:solidFill>
              </a:defRPr>
            </a:lvl1pPr>
            <a:lvl2pPr marL="0" indent="0" algn="ctr">
              <a:buFontTx/>
              <a:buNone/>
              <a:defRPr sz="1200" b="1" i="1">
                <a:solidFill>
                  <a:srgbClr val="003399"/>
                </a:solidFill>
              </a:defRPr>
            </a:lvl2pPr>
            <a:lvl3pPr marL="0" indent="0" algn="ctr">
              <a:buFontTx/>
              <a:buNone/>
              <a:defRPr sz="1200" b="1" i="1">
                <a:solidFill>
                  <a:srgbClr val="003399"/>
                </a:solidFill>
              </a:defRPr>
            </a:lvl3pPr>
            <a:lvl4pPr marL="0" indent="0" algn="ctr">
              <a:buFontTx/>
              <a:buNone/>
              <a:defRPr sz="1200" b="1" i="1">
                <a:solidFill>
                  <a:srgbClr val="003399"/>
                </a:solidFill>
              </a:defRPr>
            </a:lvl4pPr>
            <a:lvl5pPr marL="0" indent="0" algn="ctr">
              <a:buFontTx/>
              <a:buNone/>
              <a:defRPr sz="1200" b="1" i="1">
                <a:solidFill>
                  <a:srgbClr val="003399"/>
                </a:solidFill>
              </a:defRPr>
            </a:lvl5pPr>
          </a:lstStyle>
          <a:p>
            <a:pPr lvl="0"/>
            <a:r>
              <a:rPr lang="en-US" dirty="0" smtClean="0"/>
              <a:t>Click to add section indicator OR presentation name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3"/>
          <p:cNvSpPr>
            <a:spLocks noGrp="1"/>
          </p:cNvSpPr>
          <p:nvPr>
            <p:ph type="dt" sz="half" idx="14"/>
          </p:nvPr>
        </p:nvSpPr>
        <p:spPr/>
        <p:txBody>
          <a:bodyPr/>
          <a:lstStyle>
            <a:lvl1pPr>
              <a:defRPr>
                <a:solidFill>
                  <a:srgbClr val="969696"/>
                </a:solidFill>
              </a:defRPr>
            </a:lvl1pPr>
          </a:lstStyle>
          <a:p>
            <a:pPr>
              <a:defRPr/>
            </a:pPr>
            <a:fld id="{479EF940-4006-4A8B-BB9B-25786ECEA922}" type="datetime1">
              <a:rPr lang="en-US" smtClean="0"/>
              <a:t>4/15/2015</a:t>
            </a:fld>
            <a:endParaRPr lang="en-US" dirty="0"/>
          </a:p>
        </p:txBody>
      </p:sp>
      <p:sp>
        <p:nvSpPr>
          <p:cNvPr id="4" name="Slide Number Placeholder 5"/>
          <p:cNvSpPr>
            <a:spLocks noGrp="1"/>
          </p:cNvSpPr>
          <p:nvPr>
            <p:ph type="sldNum" sz="quarter" idx="15"/>
          </p:nvPr>
        </p:nvSpPr>
        <p:spPr/>
        <p:txBody>
          <a:bodyPr/>
          <a:lstStyle>
            <a:lvl1pPr>
              <a:defRPr>
                <a:solidFill>
                  <a:srgbClr val="969696"/>
                </a:solidFill>
              </a:defRPr>
            </a:lvl1pPr>
          </a:lstStyle>
          <a:p>
            <a:pPr>
              <a:defRPr/>
            </a:pPr>
            <a:fld id="{6D871CAA-ABC5-4586-9EE6-19B15771CA70}" type="slidenum">
              <a:rPr lang="en-US" smtClean="0"/>
              <a:pPr>
                <a:defRPr/>
              </a:pPr>
              <a:t>‹#›</a:t>
            </a:fld>
            <a:endParaRPr lang="en-US" dirty="0"/>
          </a:p>
        </p:txBody>
      </p:sp>
      <p:sp>
        <p:nvSpPr>
          <p:cNvPr id="5" name="Text Placeholder 7"/>
          <p:cNvSpPr>
            <a:spLocks noGrp="1"/>
          </p:cNvSpPr>
          <p:nvPr>
            <p:ph type="body" sz="quarter" idx="16" hasCustomPrompt="1"/>
          </p:nvPr>
        </p:nvSpPr>
        <p:spPr>
          <a:xfrm>
            <a:off x="0" y="6629400"/>
            <a:ext cx="8502650" cy="228600"/>
          </a:xfrm>
        </p:spPr>
        <p:txBody>
          <a:bodyPr/>
          <a:lstStyle>
            <a:lvl1pPr marL="0" indent="0" algn="ctr">
              <a:buFontTx/>
              <a:buNone/>
              <a:defRPr sz="1200" b="1" i="1">
                <a:solidFill>
                  <a:srgbClr val="003399"/>
                </a:solidFill>
              </a:defRPr>
            </a:lvl1pPr>
            <a:lvl2pPr marL="0" indent="0" algn="ctr">
              <a:buFontTx/>
              <a:buNone/>
              <a:defRPr sz="1200" b="1" i="1">
                <a:solidFill>
                  <a:srgbClr val="003399"/>
                </a:solidFill>
              </a:defRPr>
            </a:lvl2pPr>
            <a:lvl3pPr marL="0" indent="0" algn="ctr">
              <a:buFontTx/>
              <a:buNone/>
              <a:defRPr sz="1200" b="1" i="1">
                <a:solidFill>
                  <a:srgbClr val="003399"/>
                </a:solidFill>
              </a:defRPr>
            </a:lvl3pPr>
            <a:lvl4pPr marL="0" indent="0" algn="ctr">
              <a:buFontTx/>
              <a:buNone/>
              <a:defRPr sz="1200" b="1" i="1">
                <a:solidFill>
                  <a:srgbClr val="003399"/>
                </a:solidFill>
              </a:defRPr>
            </a:lvl4pPr>
            <a:lvl5pPr marL="0" indent="0" algn="ctr">
              <a:buFontTx/>
              <a:buNone/>
              <a:defRPr sz="1200" b="1" i="1">
                <a:solidFill>
                  <a:srgbClr val="003399"/>
                </a:solidFill>
              </a:defRPr>
            </a:lvl5pPr>
          </a:lstStyle>
          <a:p>
            <a:pPr lvl="0"/>
            <a:r>
              <a:rPr lang="en-US" dirty="0" smtClean="0"/>
              <a:t>Click to add section indicator OR presentation name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3"/>
          <p:cNvSpPr>
            <a:spLocks noGrp="1"/>
          </p:cNvSpPr>
          <p:nvPr>
            <p:ph type="dt" sz="half" idx="14"/>
          </p:nvPr>
        </p:nvSpPr>
        <p:spPr/>
        <p:txBody>
          <a:bodyPr/>
          <a:lstStyle>
            <a:lvl1pPr>
              <a:defRPr/>
            </a:lvl1pPr>
          </a:lstStyle>
          <a:p>
            <a:pPr>
              <a:defRPr/>
            </a:pPr>
            <a:fld id="{6082175A-BB26-43A9-8F35-9816B733A194}" type="datetime1">
              <a:rPr lang="en-US" smtClean="0"/>
              <a:t>4/15/2015</a:t>
            </a:fld>
            <a:endParaRPr lang="en-US" dirty="0"/>
          </a:p>
        </p:txBody>
      </p:sp>
      <p:sp>
        <p:nvSpPr>
          <p:cNvPr id="7" name="Slide Number Placeholder 5"/>
          <p:cNvSpPr>
            <a:spLocks noGrp="1"/>
          </p:cNvSpPr>
          <p:nvPr>
            <p:ph type="sldNum" sz="quarter" idx="15"/>
          </p:nvPr>
        </p:nvSpPr>
        <p:spPr/>
        <p:txBody>
          <a:bodyPr/>
          <a:lstStyle>
            <a:lvl1pPr>
              <a:defRPr/>
            </a:lvl1pPr>
          </a:lstStyle>
          <a:p>
            <a:pPr>
              <a:defRPr/>
            </a:pPr>
            <a:fld id="{B262F6AB-6EE9-4292-B7D0-6B83CD3B52F2}" type="slidenum">
              <a:rPr lang="en-US"/>
              <a:pPr>
                <a:defRPr/>
              </a:pPr>
              <a:t>‹#›</a:t>
            </a:fld>
            <a:endParaRPr lang="en-US" dirty="0"/>
          </a:p>
        </p:txBody>
      </p:sp>
      <p:sp>
        <p:nvSpPr>
          <p:cNvPr id="8" name="Text Placeholder 7"/>
          <p:cNvSpPr>
            <a:spLocks noGrp="1"/>
          </p:cNvSpPr>
          <p:nvPr>
            <p:ph type="body" sz="quarter" idx="16" hasCustomPrompt="1"/>
          </p:nvPr>
        </p:nvSpPr>
        <p:spPr>
          <a:xfrm>
            <a:off x="0" y="6629400"/>
            <a:ext cx="8502650" cy="228600"/>
          </a:xfrm>
        </p:spPr>
        <p:txBody>
          <a:bodyPr/>
          <a:lstStyle>
            <a:lvl1pPr marL="0" indent="0" algn="ctr">
              <a:buFontTx/>
              <a:buNone/>
              <a:defRPr sz="1200" b="1" i="1">
                <a:solidFill>
                  <a:srgbClr val="003399"/>
                </a:solidFill>
              </a:defRPr>
            </a:lvl1pPr>
            <a:lvl2pPr marL="0" indent="0" algn="ctr">
              <a:buFontTx/>
              <a:buNone/>
              <a:defRPr sz="1200" b="1" i="1">
                <a:solidFill>
                  <a:srgbClr val="003399"/>
                </a:solidFill>
              </a:defRPr>
            </a:lvl2pPr>
            <a:lvl3pPr marL="0" indent="0" algn="ctr">
              <a:buFontTx/>
              <a:buNone/>
              <a:defRPr sz="1200" b="1" i="1">
                <a:solidFill>
                  <a:srgbClr val="003399"/>
                </a:solidFill>
              </a:defRPr>
            </a:lvl3pPr>
            <a:lvl4pPr marL="0" indent="0" algn="ctr">
              <a:buFontTx/>
              <a:buNone/>
              <a:defRPr sz="1200" b="1" i="1">
                <a:solidFill>
                  <a:srgbClr val="003399"/>
                </a:solidFill>
              </a:defRPr>
            </a:lvl4pPr>
            <a:lvl5pPr marL="0" indent="0" algn="ctr">
              <a:buFontTx/>
              <a:buNone/>
              <a:defRPr sz="1200" b="1" i="1">
                <a:solidFill>
                  <a:srgbClr val="003399"/>
                </a:solidFill>
              </a:defRPr>
            </a:lvl5pPr>
          </a:lstStyle>
          <a:p>
            <a:pPr lvl="0"/>
            <a:r>
              <a:rPr lang="en-US" dirty="0" smtClean="0"/>
              <a:t>Click to add section indicator OR presentation name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3"/>
          <p:cNvSpPr>
            <a:spLocks noGrp="1"/>
          </p:cNvSpPr>
          <p:nvPr>
            <p:ph type="dt" sz="half" idx="14"/>
          </p:nvPr>
        </p:nvSpPr>
        <p:spPr/>
        <p:txBody>
          <a:bodyPr/>
          <a:lstStyle>
            <a:lvl1pPr>
              <a:defRPr/>
            </a:lvl1pPr>
          </a:lstStyle>
          <a:p>
            <a:pPr>
              <a:defRPr/>
            </a:pPr>
            <a:fld id="{9AEEB38A-3609-4D61-90F8-E76E2C180B44}" type="datetime1">
              <a:rPr lang="en-US" smtClean="0"/>
              <a:t>4/15/2015</a:t>
            </a:fld>
            <a:endParaRPr lang="en-US" dirty="0"/>
          </a:p>
        </p:txBody>
      </p:sp>
      <p:sp>
        <p:nvSpPr>
          <p:cNvPr id="7" name="Slide Number Placeholder 5"/>
          <p:cNvSpPr>
            <a:spLocks noGrp="1"/>
          </p:cNvSpPr>
          <p:nvPr>
            <p:ph type="sldNum" sz="quarter" idx="15"/>
          </p:nvPr>
        </p:nvSpPr>
        <p:spPr/>
        <p:txBody>
          <a:bodyPr/>
          <a:lstStyle>
            <a:lvl1pPr>
              <a:defRPr/>
            </a:lvl1pPr>
          </a:lstStyle>
          <a:p>
            <a:pPr>
              <a:defRPr/>
            </a:pPr>
            <a:fld id="{0D4E61BB-8530-4252-86B7-C5DA304DFA05}" type="slidenum">
              <a:rPr lang="en-US"/>
              <a:pPr>
                <a:defRPr/>
              </a:pPr>
              <a:t>‹#›</a:t>
            </a:fld>
            <a:endParaRPr lang="en-US" dirty="0"/>
          </a:p>
        </p:txBody>
      </p:sp>
      <p:sp>
        <p:nvSpPr>
          <p:cNvPr id="8" name="Text Placeholder 7"/>
          <p:cNvSpPr>
            <a:spLocks noGrp="1"/>
          </p:cNvSpPr>
          <p:nvPr>
            <p:ph type="body" sz="quarter" idx="16" hasCustomPrompt="1"/>
          </p:nvPr>
        </p:nvSpPr>
        <p:spPr>
          <a:xfrm>
            <a:off x="0" y="6629400"/>
            <a:ext cx="8502650" cy="228600"/>
          </a:xfrm>
        </p:spPr>
        <p:txBody>
          <a:bodyPr/>
          <a:lstStyle>
            <a:lvl1pPr marL="0" indent="0" algn="ctr">
              <a:buFontTx/>
              <a:buNone/>
              <a:defRPr sz="1200" b="1" i="1">
                <a:solidFill>
                  <a:srgbClr val="003399"/>
                </a:solidFill>
              </a:defRPr>
            </a:lvl1pPr>
            <a:lvl2pPr marL="0" indent="0" algn="ctr">
              <a:buFontTx/>
              <a:buNone/>
              <a:defRPr sz="1200" b="1" i="1">
                <a:solidFill>
                  <a:srgbClr val="003399"/>
                </a:solidFill>
              </a:defRPr>
            </a:lvl2pPr>
            <a:lvl3pPr marL="0" indent="0" algn="ctr">
              <a:buFontTx/>
              <a:buNone/>
              <a:defRPr sz="1200" b="1" i="1">
                <a:solidFill>
                  <a:srgbClr val="003399"/>
                </a:solidFill>
              </a:defRPr>
            </a:lvl3pPr>
            <a:lvl4pPr marL="0" indent="0" algn="ctr">
              <a:buFontTx/>
              <a:buNone/>
              <a:defRPr sz="1200" b="1" i="1">
                <a:solidFill>
                  <a:srgbClr val="003399"/>
                </a:solidFill>
              </a:defRPr>
            </a:lvl4pPr>
            <a:lvl5pPr marL="0" indent="0" algn="ctr">
              <a:buFontTx/>
              <a:buNone/>
              <a:defRPr sz="1200" b="1" i="1">
                <a:solidFill>
                  <a:srgbClr val="003399"/>
                </a:solidFill>
              </a:defRPr>
            </a:lvl5pPr>
          </a:lstStyle>
          <a:p>
            <a:pPr lvl="0"/>
            <a:r>
              <a:rPr lang="en-US" dirty="0" smtClean="0"/>
              <a:t>Click to add section indicator OR presentation name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0" y="-13648"/>
            <a:ext cx="5009566" cy="6871650"/>
            <a:chOff x="0" y="-13648"/>
            <a:chExt cx="5009566" cy="6871650"/>
          </a:xfrm>
        </p:grpSpPr>
        <p:cxnSp>
          <p:nvCxnSpPr>
            <p:cNvPr id="18" name="Straight Connector 17"/>
            <p:cNvCxnSpPr/>
            <p:nvPr/>
          </p:nvCxnSpPr>
          <p:spPr>
            <a:xfrm flipV="1">
              <a:off x="0" y="0"/>
              <a:ext cx="5009566" cy="1828800"/>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0" y="-13648"/>
              <a:ext cx="1433015" cy="520890"/>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0" y="4243974"/>
              <a:ext cx="515504" cy="187561"/>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0" y="5398525"/>
              <a:ext cx="933199" cy="341263"/>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26055" y="6556242"/>
              <a:ext cx="825472" cy="301758"/>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286762" y="4107058"/>
              <a:ext cx="4037706" cy="1464181"/>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36220" y="6558940"/>
              <a:ext cx="435281" cy="162842"/>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206363" y="483884"/>
              <a:ext cx="1526372" cy="558603"/>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225724" y="350460"/>
              <a:ext cx="1113052" cy="405016"/>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2663146" y="218814"/>
              <a:ext cx="685502" cy="247873"/>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4095233" y="88950"/>
              <a:ext cx="268624" cy="90728"/>
            </a:xfrm>
            <a:prstGeom prst="line">
              <a:avLst/>
            </a:prstGeom>
            <a:ln>
              <a:solidFill>
                <a:srgbClr val="DCDDDE"/>
              </a:solidFill>
            </a:ln>
          </p:spPr>
          <p:style>
            <a:lnRef idx="1">
              <a:schemeClr val="accent1"/>
            </a:lnRef>
            <a:fillRef idx="0">
              <a:schemeClr val="accent1"/>
            </a:fillRef>
            <a:effectRef idx="0">
              <a:schemeClr val="accent1"/>
            </a:effectRef>
            <a:fontRef idx="minor">
              <a:schemeClr val="tx1"/>
            </a:fontRef>
          </p:style>
        </p:cxnSp>
      </p:grpSp>
      <p:sp>
        <p:nvSpPr>
          <p:cNvPr id="1028" name="Title Placeholder 1"/>
          <p:cNvSpPr>
            <a:spLocks noGrp="1"/>
          </p:cNvSpPr>
          <p:nvPr>
            <p:ph type="title"/>
          </p:nvPr>
        </p:nvSpPr>
        <p:spPr bwMode="auto">
          <a:xfrm>
            <a:off x="0" y="0"/>
            <a:ext cx="9144000" cy="9065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9" name="Text Placeholder 2"/>
          <p:cNvSpPr>
            <a:spLocks noGrp="1"/>
          </p:cNvSpPr>
          <p:nvPr>
            <p:ph type="body" idx="1"/>
          </p:nvPr>
        </p:nvSpPr>
        <p:spPr bwMode="auto">
          <a:xfrm>
            <a:off x="457200" y="1470025"/>
            <a:ext cx="8229600" cy="4795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538484" y="6324302"/>
            <a:ext cx="938104" cy="365125"/>
          </a:xfrm>
          <a:prstGeom prst="rect">
            <a:avLst/>
          </a:prstGeom>
        </p:spPr>
        <p:txBody>
          <a:bodyPr vert="horz" lIns="91440" tIns="45720" rIns="91440" bIns="45720" rtlCol="0" anchor="ctr"/>
          <a:lstStyle>
            <a:lvl1pPr algn="r" fontAlgn="auto">
              <a:spcBef>
                <a:spcPts val="0"/>
              </a:spcBef>
              <a:spcAft>
                <a:spcPts val="0"/>
              </a:spcAft>
              <a:defRPr sz="1200">
                <a:solidFill>
                  <a:srgbClr val="969696"/>
                </a:solidFill>
                <a:latin typeface="+mn-lt"/>
              </a:defRPr>
            </a:lvl1pPr>
          </a:lstStyle>
          <a:p>
            <a:pPr>
              <a:defRPr/>
            </a:pPr>
            <a:fld id="{38A2446F-439B-42BE-A155-98C9052FAFC8}" type="datetime1">
              <a:rPr lang="en-US" smtClean="0"/>
              <a:t>4/15/2015</a:t>
            </a:fld>
            <a:endParaRPr lang="en-US" dirty="0"/>
          </a:p>
        </p:txBody>
      </p:sp>
      <p:sp>
        <p:nvSpPr>
          <p:cNvPr id="6" name="Slide Number Placeholder 5"/>
          <p:cNvSpPr>
            <a:spLocks noGrp="1"/>
          </p:cNvSpPr>
          <p:nvPr>
            <p:ph type="sldNum" sz="quarter" idx="4"/>
          </p:nvPr>
        </p:nvSpPr>
        <p:spPr>
          <a:xfrm>
            <a:off x="8484781" y="6324302"/>
            <a:ext cx="456720" cy="365125"/>
          </a:xfrm>
          <a:prstGeom prst="rect">
            <a:avLst/>
          </a:prstGeom>
        </p:spPr>
        <p:txBody>
          <a:bodyPr vert="horz" lIns="91440" tIns="45720" rIns="91440" bIns="45720" rtlCol="0" anchor="ctr"/>
          <a:lstStyle>
            <a:lvl1pPr algn="r" fontAlgn="auto">
              <a:spcBef>
                <a:spcPts val="0"/>
              </a:spcBef>
              <a:spcAft>
                <a:spcPts val="0"/>
              </a:spcAft>
              <a:defRPr sz="1200">
                <a:solidFill>
                  <a:srgbClr val="969696"/>
                </a:solidFill>
                <a:latin typeface="+mn-lt"/>
              </a:defRPr>
            </a:lvl1pPr>
          </a:lstStyle>
          <a:p>
            <a:pPr>
              <a:defRPr/>
            </a:pPr>
            <a:fld id="{13C6C858-49D8-4E91-970D-07AADC860260}" type="slidenum">
              <a:rPr lang="en-US" smtClean="0"/>
              <a:pPr>
                <a:defRPr/>
              </a:pPr>
              <a:t>‹#›</a:t>
            </a:fld>
            <a:endParaRPr lang="en-US" dirty="0"/>
          </a:p>
        </p:txBody>
      </p:sp>
      <p:grpSp>
        <p:nvGrpSpPr>
          <p:cNvPr id="2052" name="Group 4"/>
          <p:cNvGrpSpPr>
            <a:grpSpLocks noChangeAspect="1"/>
          </p:cNvGrpSpPr>
          <p:nvPr/>
        </p:nvGrpSpPr>
        <p:grpSpPr bwMode="auto">
          <a:xfrm>
            <a:off x="466725" y="6396038"/>
            <a:ext cx="482600" cy="212725"/>
            <a:chOff x="294" y="4029"/>
            <a:chExt cx="304" cy="134"/>
          </a:xfrm>
        </p:grpSpPr>
        <p:sp>
          <p:nvSpPr>
            <p:cNvPr id="2051" name="AutoShape 3"/>
            <p:cNvSpPr>
              <a:spLocks noChangeAspect="1" noChangeArrowheads="1" noTextEdit="1"/>
            </p:cNvSpPr>
            <p:nvPr userDrawn="1"/>
          </p:nvSpPr>
          <p:spPr bwMode="auto">
            <a:xfrm>
              <a:off x="294" y="4029"/>
              <a:ext cx="304" cy="1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3" name="Freeform 5"/>
            <p:cNvSpPr>
              <a:spLocks noEditPoints="1"/>
            </p:cNvSpPr>
            <p:nvPr userDrawn="1"/>
          </p:nvSpPr>
          <p:spPr bwMode="auto">
            <a:xfrm>
              <a:off x="294" y="4029"/>
              <a:ext cx="207" cy="66"/>
            </a:xfrm>
            <a:custGeom>
              <a:avLst/>
              <a:gdLst/>
              <a:ahLst/>
              <a:cxnLst>
                <a:cxn ang="0">
                  <a:pos x="757" y="120"/>
                </a:cxn>
                <a:cxn ang="0">
                  <a:pos x="934" y="120"/>
                </a:cxn>
                <a:cxn ang="0">
                  <a:pos x="890" y="8"/>
                </a:cxn>
                <a:cxn ang="0">
                  <a:pos x="656" y="8"/>
                </a:cxn>
                <a:cxn ang="0">
                  <a:pos x="459" y="88"/>
                </a:cxn>
                <a:cxn ang="0">
                  <a:pos x="501" y="98"/>
                </a:cxn>
                <a:cxn ang="0">
                  <a:pos x="524" y="118"/>
                </a:cxn>
                <a:cxn ang="0">
                  <a:pos x="536" y="154"/>
                </a:cxn>
                <a:cxn ang="0">
                  <a:pos x="534" y="188"/>
                </a:cxn>
                <a:cxn ang="0">
                  <a:pos x="521" y="220"/>
                </a:cxn>
                <a:cxn ang="0">
                  <a:pos x="496" y="237"/>
                </a:cxn>
                <a:cxn ang="0">
                  <a:pos x="428" y="242"/>
                </a:cxn>
                <a:cxn ang="0">
                  <a:pos x="472" y="323"/>
                </a:cxn>
                <a:cxn ang="0">
                  <a:pos x="544" y="312"/>
                </a:cxn>
                <a:cxn ang="0">
                  <a:pos x="595" y="280"/>
                </a:cxn>
                <a:cxn ang="0">
                  <a:pos x="624" y="230"/>
                </a:cxn>
                <a:cxn ang="0">
                  <a:pos x="633" y="165"/>
                </a:cxn>
                <a:cxn ang="0">
                  <a:pos x="629" y="120"/>
                </a:cxn>
                <a:cxn ang="0">
                  <a:pos x="610" y="68"/>
                </a:cxn>
                <a:cxn ang="0">
                  <a:pos x="571" y="28"/>
                </a:cxn>
                <a:cxn ang="0">
                  <a:pos x="510" y="9"/>
                </a:cxn>
                <a:cxn ang="0">
                  <a:pos x="304" y="124"/>
                </a:cxn>
                <a:cxn ang="0">
                  <a:pos x="295" y="84"/>
                </a:cxn>
                <a:cxn ang="0">
                  <a:pos x="271" y="41"/>
                </a:cxn>
                <a:cxn ang="0">
                  <a:pos x="231" y="13"/>
                </a:cxn>
                <a:cxn ang="0">
                  <a:pos x="176" y="0"/>
                </a:cxn>
                <a:cxn ang="0">
                  <a:pos x="126" y="3"/>
                </a:cxn>
                <a:cxn ang="0">
                  <a:pos x="68" y="26"/>
                </a:cxn>
                <a:cxn ang="0">
                  <a:pos x="26" y="69"/>
                </a:cxn>
                <a:cxn ang="0">
                  <a:pos x="3" y="130"/>
                </a:cxn>
                <a:cxn ang="0">
                  <a:pos x="1" y="182"/>
                </a:cxn>
                <a:cxn ang="0">
                  <a:pos x="17" y="244"/>
                </a:cxn>
                <a:cxn ang="0">
                  <a:pos x="53" y="294"/>
                </a:cxn>
                <a:cxn ang="0">
                  <a:pos x="107" y="323"/>
                </a:cxn>
                <a:cxn ang="0">
                  <a:pos x="161" y="330"/>
                </a:cxn>
                <a:cxn ang="0">
                  <a:pos x="222" y="318"/>
                </a:cxn>
                <a:cxn ang="0">
                  <a:pos x="267" y="288"/>
                </a:cxn>
                <a:cxn ang="0">
                  <a:pos x="295" y="247"/>
                </a:cxn>
                <a:cxn ang="0">
                  <a:pos x="305" y="199"/>
                </a:cxn>
                <a:cxn ang="0">
                  <a:pos x="204" y="220"/>
                </a:cxn>
                <a:cxn ang="0">
                  <a:pos x="179" y="248"/>
                </a:cxn>
                <a:cxn ang="0">
                  <a:pos x="150" y="251"/>
                </a:cxn>
                <a:cxn ang="0">
                  <a:pos x="123" y="240"/>
                </a:cxn>
                <a:cxn ang="0">
                  <a:pos x="107" y="218"/>
                </a:cxn>
                <a:cxn ang="0">
                  <a:pos x="98" y="165"/>
                </a:cxn>
                <a:cxn ang="0">
                  <a:pos x="105" y="119"/>
                </a:cxn>
                <a:cxn ang="0">
                  <a:pos x="119" y="94"/>
                </a:cxn>
                <a:cxn ang="0">
                  <a:pos x="143" y="80"/>
                </a:cxn>
                <a:cxn ang="0">
                  <a:pos x="165" y="79"/>
                </a:cxn>
                <a:cxn ang="0">
                  <a:pos x="188" y="87"/>
                </a:cxn>
                <a:cxn ang="0">
                  <a:pos x="206" y="113"/>
                </a:cxn>
              </a:cxnLst>
              <a:rect l="0" t="0" r="r" b="b"/>
              <a:pathLst>
                <a:path w="1034" h="330">
                  <a:moveTo>
                    <a:pt x="656" y="323"/>
                  </a:moveTo>
                  <a:lnTo>
                    <a:pt x="755" y="323"/>
                  </a:lnTo>
                  <a:lnTo>
                    <a:pt x="755" y="120"/>
                  </a:lnTo>
                  <a:lnTo>
                    <a:pt x="757" y="120"/>
                  </a:lnTo>
                  <a:lnTo>
                    <a:pt x="800" y="323"/>
                  </a:lnTo>
                  <a:lnTo>
                    <a:pt x="886" y="323"/>
                  </a:lnTo>
                  <a:lnTo>
                    <a:pt x="932" y="120"/>
                  </a:lnTo>
                  <a:lnTo>
                    <a:pt x="934" y="120"/>
                  </a:lnTo>
                  <a:lnTo>
                    <a:pt x="934" y="283"/>
                  </a:lnTo>
                  <a:lnTo>
                    <a:pt x="1034" y="283"/>
                  </a:lnTo>
                  <a:lnTo>
                    <a:pt x="1034" y="8"/>
                  </a:lnTo>
                  <a:lnTo>
                    <a:pt x="890" y="8"/>
                  </a:lnTo>
                  <a:lnTo>
                    <a:pt x="845" y="193"/>
                  </a:lnTo>
                  <a:lnTo>
                    <a:pt x="844" y="193"/>
                  </a:lnTo>
                  <a:lnTo>
                    <a:pt x="799" y="8"/>
                  </a:lnTo>
                  <a:lnTo>
                    <a:pt x="656" y="8"/>
                  </a:lnTo>
                  <a:lnTo>
                    <a:pt x="656" y="323"/>
                  </a:lnTo>
                  <a:close/>
                  <a:moveTo>
                    <a:pt x="428" y="88"/>
                  </a:moveTo>
                  <a:lnTo>
                    <a:pt x="459" y="88"/>
                  </a:lnTo>
                  <a:lnTo>
                    <a:pt x="459" y="88"/>
                  </a:lnTo>
                  <a:lnTo>
                    <a:pt x="472" y="89"/>
                  </a:lnTo>
                  <a:lnTo>
                    <a:pt x="483" y="90"/>
                  </a:lnTo>
                  <a:lnTo>
                    <a:pt x="493" y="93"/>
                  </a:lnTo>
                  <a:lnTo>
                    <a:pt x="501" y="98"/>
                  </a:lnTo>
                  <a:lnTo>
                    <a:pt x="509" y="102"/>
                  </a:lnTo>
                  <a:lnTo>
                    <a:pt x="515" y="107"/>
                  </a:lnTo>
                  <a:lnTo>
                    <a:pt x="520" y="113"/>
                  </a:lnTo>
                  <a:lnTo>
                    <a:pt x="524" y="118"/>
                  </a:lnTo>
                  <a:lnTo>
                    <a:pt x="528" y="124"/>
                  </a:lnTo>
                  <a:lnTo>
                    <a:pt x="530" y="131"/>
                  </a:lnTo>
                  <a:lnTo>
                    <a:pt x="535" y="144"/>
                  </a:lnTo>
                  <a:lnTo>
                    <a:pt x="536" y="154"/>
                  </a:lnTo>
                  <a:lnTo>
                    <a:pt x="537" y="163"/>
                  </a:lnTo>
                  <a:lnTo>
                    <a:pt x="537" y="163"/>
                  </a:lnTo>
                  <a:lnTo>
                    <a:pt x="536" y="175"/>
                  </a:lnTo>
                  <a:lnTo>
                    <a:pt x="534" y="188"/>
                  </a:lnTo>
                  <a:lnTo>
                    <a:pt x="530" y="202"/>
                  </a:lnTo>
                  <a:lnTo>
                    <a:pt x="527" y="208"/>
                  </a:lnTo>
                  <a:lnTo>
                    <a:pt x="524" y="213"/>
                  </a:lnTo>
                  <a:lnTo>
                    <a:pt x="521" y="220"/>
                  </a:lnTo>
                  <a:lnTo>
                    <a:pt x="515" y="225"/>
                  </a:lnTo>
                  <a:lnTo>
                    <a:pt x="510" y="229"/>
                  </a:lnTo>
                  <a:lnTo>
                    <a:pt x="503" y="234"/>
                  </a:lnTo>
                  <a:lnTo>
                    <a:pt x="496" y="237"/>
                  </a:lnTo>
                  <a:lnTo>
                    <a:pt x="487" y="240"/>
                  </a:lnTo>
                  <a:lnTo>
                    <a:pt x="478" y="241"/>
                  </a:lnTo>
                  <a:lnTo>
                    <a:pt x="467" y="242"/>
                  </a:lnTo>
                  <a:lnTo>
                    <a:pt x="428" y="242"/>
                  </a:lnTo>
                  <a:lnTo>
                    <a:pt x="428" y="88"/>
                  </a:lnTo>
                  <a:close/>
                  <a:moveTo>
                    <a:pt x="331" y="323"/>
                  </a:moveTo>
                  <a:lnTo>
                    <a:pt x="472" y="323"/>
                  </a:lnTo>
                  <a:lnTo>
                    <a:pt x="472" y="323"/>
                  </a:lnTo>
                  <a:lnTo>
                    <a:pt x="492" y="323"/>
                  </a:lnTo>
                  <a:lnTo>
                    <a:pt x="511" y="321"/>
                  </a:lnTo>
                  <a:lnTo>
                    <a:pt x="528" y="316"/>
                  </a:lnTo>
                  <a:lnTo>
                    <a:pt x="544" y="312"/>
                  </a:lnTo>
                  <a:lnTo>
                    <a:pt x="558" y="306"/>
                  </a:lnTo>
                  <a:lnTo>
                    <a:pt x="572" y="298"/>
                  </a:lnTo>
                  <a:lnTo>
                    <a:pt x="584" y="289"/>
                  </a:lnTo>
                  <a:lnTo>
                    <a:pt x="595" y="280"/>
                  </a:lnTo>
                  <a:lnTo>
                    <a:pt x="603" y="269"/>
                  </a:lnTo>
                  <a:lnTo>
                    <a:pt x="612" y="257"/>
                  </a:lnTo>
                  <a:lnTo>
                    <a:pt x="618" y="244"/>
                  </a:lnTo>
                  <a:lnTo>
                    <a:pt x="624" y="230"/>
                  </a:lnTo>
                  <a:lnTo>
                    <a:pt x="628" y="215"/>
                  </a:lnTo>
                  <a:lnTo>
                    <a:pt x="631" y="199"/>
                  </a:lnTo>
                  <a:lnTo>
                    <a:pt x="633" y="182"/>
                  </a:lnTo>
                  <a:lnTo>
                    <a:pt x="633" y="165"/>
                  </a:lnTo>
                  <a:lnTo>
                    <a:pt x="633" y="165"/>
                  </a:lnTo>
                  <a:lnTo>
                    <a:pt x="633" y="150"/>
                  </a:lnTo>
                  <a:lnTo>
                    <a:pt x="632" y="135"/>
                  </a:lnTo>
                  <a:lnTo>
                    <a:pt x="629" y="120"/>
                  </a:lnTo>
                  <a:lnTo>
                    <a:pt x="626" y="106"/>
                  </a:lnTo>
                  <a:lnTo>
                    <a:pt x="622" y="93"/>
                  </a:lnTo>
                  <a:lnTo>
                    <a:pt x="616" y="79"/>
                  </a:lnTo>
                  <a:lnTo>
                    <a:pt x="610" y="68"/>
                  </a:lnTo>
                  <a:lnTo>
                    <a:pt x="602" y="56"/>
                  </a:lnTo>
                  <a:lnTo>
                    <a:pt x="593" y="45"/>
                  </a:lnTo>
                  <a:lnTo>
                    <a:pt x="583" y="36"/>
                  </a:lnTo>
                  <a:lnTo>
                    <a:pt x="571" y="28"/>
                  </a:lnTo>
                  <a:lnTo>
                    <a:pt x="558" y="20"/>
                  </a:lnTo>
                  <a:lnTo>
                    <a:pt x="543" y="15"/>
                  </a:lnTo>
                  <a:lnTo>
                    <a:pt x="527" y="11"/>
                  </a:lnTo>
                  <a:lnTo>
                    <a:pt x="510" y="9"/>
                  </a:lnTo>
                  <a:lnTo>
                    <a:pt x="491" y="8"/>
                  </a:lnTo>
                  <a:lnTo>
                    <a:pt x="331" y="8"/>
                  </a:lnTo>
                  <a:lnTo>
                    <a:pt x="331" y="323"/>
                  </a:lnTo>
                  <a:close/>
                  <a:moveTo>
                    <a:pt x="304" y="124"/>
                  </a:moveTo>
                  <a:lnTo>
                    <a:pt x="304" y="124"/>
                  </a:lnTo>
                  <a:lnTo>
                    <a:pt x="302" y="110"/>
                  </a:lnTo>
                  <a:lnTo>
                    <a:pt x="298" y="96"/>
                  </a:lnTo>
                  <a:lnTo>
                    <a:pt x="295" y="84"/>
                  </a:lnTo>
                  <a:lnTo>
                    <a:pt x="290" y="72"/>
                  </a:lnTo>
                  <a:lnTo>
                    <a:pt x="284" y="61"/>
                  </a:lnTo>
                  <a:lnTo>
                    <a:pt x="278" y="50"/>
                  </a:lnTo>
                  <a:lnTo>
                    <a:pt x="271" y="41"/>
                  </a:lnTo>
                  <a:lnTo>
                    <a:pt x="262" y="33"/>
                  </a:lnTo>
                  <a:lnTo>
                    <a:pt x="252" y="26"/>
                  </a:lnTo>
                  <a:lnTo>
                    <a:pt x="242" y="18"/>
                  </a:lnTo>
                  <a:lnTo>
                    <a:pt x="231" y="13"/>
                  </a:lnTo>
                  <a:lnTo>
                    <a:pt x="219" y="9"/>
                  </a:lnTo>
                  <a:lnTo>
                    <a:pt x="205" y="4"/>
                  </a:lnTo>
                  <a:lnTo>
                    <a:pt x="191" y="2"/>
                  </a:lnTo>
                  <a:lnTo>
                    <a:pt x="176" y="0"/>
                  </a:lnTo>
                  <a:lnTo>
                    <a:pt x="161" y="0"/>
                  </a:lnTo>
                  <a:lnTo>
                    <a:pt x="161" y="0"/>
                  </a:lnTo>
                  <a:lnTo>
                    <a:pt x="143" y="0"/>
                  </a:lnTo>
                  <a:lnTo>
                    <a:pt x="126" y="3"/>
                  </a:lnTo>
                  <a:lnTo>
                    <a:pt x="109" y="6"/>
                  </a:lnTo>
                  <a:lnTo>
                    <a:pt x="94" y="12"/>
                  </a:lnTo>
                  <a:lnTo>
                    <a:pt x="81" y="18"/>
                  </a:lnTo>
                  <a:lnTo>
                    <a:pt x="68" y="26"/>
                  </a:lnTo>
                  <a:lnTo>
                    <a:pt x="55" y="35"/>
                  </a:lnTo>
                  <a:lnTo>
                    <a:pt x="44" y="45"/>
                  </a:lnTo>
                  <a:lnTo>
                    <a:pt x="34" y="57"/>
                  </a:lnTo>
                  <a:lnTo>
                    <a:pt x="26" y="69"/>
                  </a:lnTo>
                  <a:lnTo>
                    <a:pt x="18" y="83"/>
                  </a:lnTo>
                  <a:lnTo>
                    <a:pt x="12" y="98"/>
                  </a:lnTo>
                  <a:lnTo>
                    <a:pt x="6" y="113"/>
                  </a:lnTo>
                  <a:lnTo>
                    <a:pt x="3" y="130"/>
                  </a:lnTo>
                  <a:lnTo>
                    <a:pt x="1" y="147"/>
                  </a:lnTo>
                  <a:lnTo>
                    <a:pt x="0" y="165"/>
                  </a:lnTo>
                  <a:lnTo>
                    <a:pt x="0" y="165"/>
                  </a:lnTo>
                  <a:lnTo>
                    <a:pt x="1" y="182"/>
                  </a:lnTo>
                  <a:lnTo>
                    <a:pt x="3" y="199"/>
                  </a:lnTo>
                  <a:lnTo>
                    <a:pt x="6" y="215"/>
                  </a:lnTo>
                  <a:lnTo>
                    <a:pt x="11" y="230"/>
                  </a:lnTo>
                  <a:lnTo>
                    <a:pt x="17" y="244"/>
                  </a:lnTo>
                  <a:lnTo>
                    <a:pt x="24" y="258"/>
                  </a:lnTo>
                  <a:lnTo>
                    <a:pt x="32" y="271"/>
                  </a:lnTo>
                  <a:lnTo>
                    <a:pt x="42" y="283"/>
                  </a:lnTo>
                  <a:lnTo>
                    <a:pt x="53" y="294"/>
                  </a:lnTo>
                  <a:lnTo>
                    <a:pt x="65" y="302"/>
                  </a:lnTo>
                  <a:lnTo>
                    <a:pt x="78" y="311"/>
                  </a:lnTo>
                  <a:lnTo>
                    <a:pt x="92" y="317"/>
                  </a:lnTo>
                  <a:lnTo>
                    <a:pt x="107" y="323"/>
                  </a:lnTo>
                  <a:lnTo>
                    <a:pt x="125" y="327"/>
                  </a:lnTo>
                  <a:lnTo>
                    <a:pt x="142" y="329"/>
                  </a:lnTo>
                  <a:lnTo>
                    <a:pt x="161" y="330"/>
                  </a:lnTo>
                  <a:lnTo>
                    <a:pt x="161" y="330"/>
                  </a:lnTo>
                  <a:lnTo>
                    <a:pt x="177" y="330"/>
                  </a:lnTo>
                  <a:lnTo>
                    <a:pt x="193" y="327"/>
                  </a:lnTo>
                  <a:lnTo>
                    <a:pt x="208" y="324"/>
                  </a:lnTo>
                  <a:lnTo>
                    <a:pt x="222" y="318"/>
                  </a:lnTo>
                  <a:lnTo>
                    <a:pt x="235" y="313"/>
                  </a:lnTo>
                  <a:lnTo>
                    <a:pt x="247" y="306"/>
                  </a:lnTo>
                  <a:lnTo>
                    <a:pt x="258" y="298"/>
                  </a:lnTo>
                  <a:lnTo>
                    <a:pt x="267" y="288"/>
                  </a:lnTo>
                  <a:lnTo>
                    <a:pt x="276" y="279"/>
                  </a:lnTo>
                  <a:lnTo>
                    <a:pt x="283" y="269"/>
                  </a:lnTo>
                  <a:lnTo>
                    <a:pt x="290" y="257"/>
                  </a:lnTo>
                  <a:lnTo>
                    <a:pt x="295" y="247"/>
                  </a:lnTo>
                  <a:lnTo>
                    <a:pt x="299" y="235"/>
                  </a:lnTo>
                  <a:lnTo>
                    <a:pt x="303" y="223"/>
                  </a:lnTo>
                  <a:lnTo>
                    <a:pt x="305" y="211"/>
                  </a:lnTo>
                  <a:lnTo>
                    <a:pt x="305" y="199"/>
                  </a:lnTo>
                  <a:lnTo>
                    <a:pt x="209" y="199"/>
                  </a:lnTo>
                  <a:lnTo>
                    <a:pt x="209" y="199"/>
                  </a:lnTo>
                  <a:lnTo>
                    <a:pt x="207" y="210"/>
                  </a:lnTo>
                  <a:lnTo>
                    <a:pt x="204" y="220"/>
                  </a:lnTo>
                  <a:lnTo>
                    <a:pt x="200" y="228"/>
                  </a:lnTo>
                  <a:lnTo>
                    <a:pt x="194" y="237"/>
                  </a:lnTo>
                  <a:lnTo>
                    <a:pt x="187" y="243"/>
                  </a:lnTo>
                  <a:lnTo>
                    <a:pt x="179" y="248"/>
                  </a:lnTo>
                  <a:lnTo>
                    <a:pt x="170" y="251"/>
                  </a:lnTo>
                  <a:lnTo>
                    <a:pt x="158" y="252"/>
                  </a:lnTo>
                  <a:lnTo>
                    <a:pt x="158" y="252"/>
                  </a:lnTo>
                  <a:lnTo>
                    <a:pt x="150" y="251"/>
                  </a:lnTo>
                  <a:lnTo>
                    <a:pt x="143" y="250"/>
                  </a:lnTo>
                  <a:lnTo>
                    <a:pt x="135" y="248"/>
                  </a:lnTo>
                  <a:lnTo>
                    <a:pt x="130" y="244"/>
                  </a:lnTo>
                  <a:lnTo>
                    <a:pt x="123" y="240"/>
                  </a:lnTo>
                  <a:lnTo>
                    <a:pt x="119" y="236"/>
                  </a:lnTo>
                  <a:lnTo>
                    <a:pt x="115" y="230"/>
                  </a:lnTo>
                  <a:lnTo>
                    <a:pt x="111" y="224"/>
                  </a:lnTo>
                  <a:lnTo>
                    <a:pt x="107" y="218"/>
                  </a:lnTo>
                  <a:lnTo>
                    <a:pt x="105" y="211"/>
                  </a:lnTo>
                  <a:lnTo>
                    <a:pt x="101" y="196"/>
                  </a:lnTo>
                  <a:lnTo>
                    <a:pt x="99" y="181"/>
                  </a:lnTo>
                  <a:lnTo>
                    <a:pt x="98" y="165"/>
                  </a:lnTo>
                  <a:lnTo>
                    <a:pt x="98" y="165"/>
                  </a:lnTo>
                  <a:lnTo>
                    <a:pt x="99" y="149"/>
                  </a:lnTo>
                  <a:lnTo>
                    <a:pt x="101" y="134"/>
                  </a:lnTo>
                  <a:lnTo>
                    <a:pt x="105" y="119"/>
                  </a:lnTo>
                  <a:lnTo>
                    <a:pt x="107" y="113"/>
                  </a:lnTo>
                  <a:lnTo>
                    <a:pt x="111" y="106"/>
                  </a:lnTo>
                  <a:lnTo>
                    <a:pt x="115" y="100"/>
                  </a:lnTo>
                  <a:lnTo>
                    <a:pt x="119" y="94"/>
                  </a:lnTo>
                  <a:lnTo>
                    <a:pt x="123" y="90"/>
                  </a:lnTo>
                  <a:lnTo>
                    <a:pt x="130" y="86"/>
                  </a:lnTo>
                  <a:lnTo>
                    <a:pt x="135" y="83"/>
                  </a:lnTo>
                  <a:lnTo>
                    <a:pt x="143" y="80"/>
                  </a:lnTo>
                  <a:lnTo>
                    <a:pt x="150" y="79"/>
                  </a:lnTo>
                  <a:lnTo>
                    <a:pt x="158" y="78"/>
                  </a:lnTo>
                  <a:lnTo>
                    <a:pt x="158" y="78"/>
                  </a:lnTo>
                  <a:lnTo>
                    <a:pt x="165" y="79"/>
                  </a:lnTo>
                  <a:lnTo>
                    <a:pt x="172" y="80"/>
                  </a:lnTo>
                  <a:lnTo>
                    <a:pt x="177" y="81"/>
                  </a:lnTo>
                  <a:lnTo>
                    <a:pt x="182" y="84"/>
                  </a:lnTo>
                  <a:lnTo>
                    <a:pt x="188" y="87"/>
                  </a:lnTo>
                  <a:lnTo>
                    <a:pt x="191" y="90"/>
                  </a:lnTo>
                  <a:lnTo>
                    <a:pt x="198" y="98"/>
                  </a:lnTo>
                  <a:lnTo>
                    <a:pt x="203" y="105"/>
                  </a:lnTo>
                  <a:lnTo>
                    <a:pt x="206" y="113"/>
                  </a:lnTo>
                  <a:lnTo>
                    <a:pt x="208" y="120"/>
                  </a:lnTo>
                  <a:lnTo>
                    <a:pt x="209" y="124"/>
                  </a:lnTo>
                  <a:lnTo>
                    <a:pt x="304" y="124"/>
                  </a:lnTo>
                  <a:close/>
                </a:path>
              </a:pathLst>
            </a:custGeom>
            <a:solidFill>
              <a:srgbClr val="00559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4" name="Rectangle 6"/>
            <p:cNvSpPr>
              <a:spLocks noChangeArrowheads="1"/>
            </p:cNvSpPr>
            <p:nvPr userDrawn="1"/>
          </p:nvSpPr>
          <p:spPr bwMode="auto">
            <a:xfrm>
              <a:off x="481" y="4107"/>
              <a:ext cx="20" cy="54"/>
            </a:xfrm>
            <a:prstGeom prst="rect">
              <a:avLst/>
            </a:prstGeom>
            <a:solidFill>
              <a:srgbClr val="00559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5" name="Freeform 7"/>
            <p:cNvSpPr>
              <a:spLocks/>
            </p:cNvSpPr>
            <p:nvPr userDrawn="1"/>
          </p:nvSpPr>
          <p:spPr bwMode="auto">
            <a:xfrm>
              <a:off x="386" y="4106"/>
              <a:ext cx="88" cy="54"/>
            </a:xfrm>
            <a:custGeom>
              <a:avLst/>
              <a:gdLst/>
              <a:ahLst/>
              <a:cxnLst>
                <a:cxn ang="0">
                  <a:pos x="101" y="272"/>
                </a:cxn>
                <a:cxn ang="0">
                  <a:pos x="101" y="128"/>
                </a:cxn>
                <a:cxn ang="0">
                  <a:pos x="103" y="109"/>
                </a:cxn>
                <a:cxn ang="0">
                  <a:pos x="110" y="94"/>
                </a:cxn>
                <a:cxn ang="0">
                  <a:pos x="120" y="85"/>
                </a:cxn>
                <a:cxn ang="0">
                  <a:pos x="137" y="80"/>
                </a:cxn>
                <a:cxn ang="0">
                  <a:pos x="146" y="81"/>
                </a:cxn>
                <a:cxn ang="0">
                  <a:pos x="160" y="89"/>
                </a:cxn>
                <a:cxn ang="0">
                  <a:pos x="167" y="103"/>
                </a:cxn>
                <a:cxn ang="0">
                  <a:pos x="170" y="119"/>
                </a:cxn>
                <a:cxn ang="0">
                  <a:pos x="170" y="272"/>
                </a:cxn>
                <a:cxn ang="0">
                  <a:pos x="271" y="128"/>
                </a:cxn>
                <a:cxn ang="0">
                  <a:pos x="272" y="119"/>
                </a:cxn>
                <a:cxn ang="0">
                  <a:pos x="275" y="102"/>
                </a:cxn>
                <a:cxn ang="0">
                  <a:pos x="284" y="89"/>
                </a:cxn>
                <a:cxn ang="0">
                  <a:pos x="297" y="81"/>
                </a:cxn>
                <a:cxn ang="0">
                  <a:pos x="306" y="80"/>
                </a:cxn>
                <a:cxn ang="0">
                  <a:pos x="325" y="85"/>
                </a:cxn>
                <a:cxn ang="0">
                  <a:pos x="334" y="95"/>
                </a:cxn>
                <a:cxn ang="0">
                  <a:pos x="339" y="110"/>
                </a:cxn>
                <a:cxn ang="0">
                  <a:pos x="340" y="128"/>
                </a:cxn>
                <a:cxn ang="0">
                  <a:pos x="441" y="272"/>
                </a:cxn>
                <a:cxn ang="0">
                  <a:pos x="441" y="90"/>
                </a:cxn>
                <a:cxn ang="0">
                  <a:pos x="438" y="65"/>
                </a:cxn>
                <a:cxn ang="0">
                  <a:pos x="434" y="50"/>
                </a:cxn>
                <a:cxn ang="0">
                  <a:pos x="426" y="35"/>
                </a:cxn>
                <a:cxn ang="0">
                  <a:pos x="415" y="22"/>
                </a:cxn>
                <a:cxn ang="0">
                  <a:pos x="401" y="12"/>
                </a:cxn>
                <a:cxn ang="0">
                  <a:pos x="384" y="4"/>
                </a:cxn>
                <a:cxn ang="0">
                  <a:pos x="362" y="0"/>
                </a:cxn>
                <a:cxn ang="0">
                  <a:pos x="349" y="0"/>
                </a:cxn>
                <a:cxn ang="0">
                  <a:pos x="327" y="1"/>
                </a:cxn>
                <a:cxn ang="0">
                  <a:pos x="307" y="5"/>
                </a:cxn>
                <a:cxn ang="0">
                  <a:pos x="292" y="12"/>
                </a:cxn>
                <a:cxn ang="0">
                  <a:pos x="272" y="27"/>
                </a:cxn>
                <a:cxn ang="0">
                  <a:pos x="259" y="42"/>
                </a:cxn>
                <a:cxn ang="0">
                  <a:pos x="253" y="32"/>
                </a:cxn>
                <a:cxn ang="0">
                  <a:pos x="238" y="16"/>
                </a:cxn>
                <a:cxn ang="0">
                  <a:pos x="218" y="6"/>
                </a:cxn>
                <a:cxn ang="0">
                  <a:pos x="198" y="0"/>
                </a:cxn>
                <a:cxn ang="0">
                  <a:pos x="186" y="0"/>
                </a:cxn>
                <a:cxn ang="0">
                  <a:pos x="160" y="2"/>
                </a:cxn>
                <a:cxn ang="0">
                  <a:pos x="137" y="9"/>
                </a:cxn>
                <a:cxn ang="0">
                  <a:pos x="116" y="22"/>
                </a:cxn>
                <a:cxn ang="0">
                  <a:pos x="99" y="42"/>
                </a:cxn>
                <a:cxn ang="0">
                  <a:pos x="98" y="6"/>
                </a:cxn>
                <a:cxn ang="0">
                  <a:pos x="0" y="272"/>
                </a:cxn>
              </a:cxnLst>
              <a:rect l="0" t="0" r="r" b="b"/>
              <a:pathLst>
                <a:path w="441" h="272">
                  <a:moveTo>
                    <a:pt x="0" y="272"/>
                  </a:moveTo>
                  <a:lnTo>
                    <a:pt x="101" y="272"/>
                  </a:lnTo>
                  <a:lnTo>
                    <a:pt x="101" y="128"/>
                  </a:lnTo>
                  <a:lnTo>
                    <a:pt x="101" y="128"/>
                  </a:lnTo>
                  <a:lnTo>
                    <a:pt x="102" y="119"/>
                  </a:lnTo>
                  <a:lnTo>
                    <a:pt x="103" y="109"/>
                  </a:lnTo>
                  <a:lnTo>
                    <a:pt x="106" y="102"/>
                  </a:lnTo>
                  <a:lnTo>
                    <a:pt x="110" y="94"/>
                  </a:lnTo>
                  <a:lnTo>
                    <a:pt x="114" y="89"/>
                  </a:lnTo>
                  <a:lnTo>
                    <a:pt x="120" y="85"/>
                  </a:lnTo>
                  <a:lnTo>
                    <a:pt x="127" y="81"/>
                  </a:lnTo>
                  <a:lnTo>
                    <a:pt x="137" y="80"/>
                  </a:lnTo>
                  <a:lnTo>
                    <a:pt x="137" y="80"/>
                  </a:lnTo>
                  <a:lnTo>
                    <a:pt x="146" y="81"/>
                  </a:lnTo>
                  <a:lnTo>
                    <a:pt x="155" y="85"/>
                  </a:lnTo>
                  <a:lnTo>
                    <a:pt x="160" y="89"/>
                  </a:lnTo>
                  <a:lnTo>
                    <a:pt x="165" y="95"/>
                  </a:lnTo>
                  <a:lnTo>
                    <a:pt x="167" y="103"/>
                  </a:lnTo>
                  <a:lnTo>
                    <a:pt x="169" y="110"/>
                  </a:lnTo>
                  <a:lnTo>
                    <a:pt x="170" y="119"/>
                  </a:lnTo>
                  <a:lnTo>
                    <a:pt x="170" y="128"/>
                  </a:lnTo>
                  <a:lnTo>
                    <a:pt x="170" y="272"/>
                  </a:lnTo>
                  <a:lnTo>
                    <a:pt x="271" y="272"/>
                  </a:lnTo>
                  <a:lnTo>
                    <a:pt x="271" y="128"/>
                  </a:lnTo>
                  <a:lnTo>
                    <a:pt x="271" y="128"/>
                  </a:lnTo>
                  <a:lnTo>
                    <a:pt x="272" y="119"/>
                  </a:lnTo>
                  <a:lnTo>
                    <a:pt x="273" y="109"/>
                  </a:lnTo>
                  <a:lnTo>
                    <a:pt x="275" y="102"/>
                  </a:lnTo>
                  <a:lnTo>
                    <a:pt x="280" y="94"/>
                  </a:lnTo>
                  <a:lnTo>
                    <a:pt x="284" y="89"/>
                  </a:lnTo>
                  <a:lnTo>
                    <a:pt x="289" y="85"/>
                  </a:lnTo>
                  <a:lnTo>
                    <a:pt x="297" y="81"/>
                  </a:lnTo>
                  <a:lnTo>
                    <a:pt x="306" y="80"/>
                  </a:lnTo>
                  <a:lnTo>
                    <a:pt x="306" y="80"/>
                  </a:lnTo>
                  <a:lnTo>
                    <a:pt x="316" y="81"/>
                  </a:lnTo>
                  <a:lnTo>
                    <a:pt x="325" y="85"/>
                  </a:lnTo>
                  <a:lnTo>
                    <a:pt x="330" y="89"/>
                  </a:lnTo>
                  <a:lnTo>
                    <a:pt x="334" y="95"/>
                  </a:lnTo>
                  <a:lnTo>
                    <a:pt x="336" y="103"/>
                  </a:lnTo>
                  <a:lnTo>
                    <a:pt x="339" y="110"/>
                  </a:lnTo>
                  <a:lnTo>
                    <a:pt x="340" y="119"/>
                  </a:lnTo>
                  <a:lnTo>
                    <a:pt x="340" y="128"/>
                  </a:lnTo>
                  <a:lnTo>
                    <a:pt x="340" y="272"/>
                  </a:lnTo>
                  <a:lnTo>
                    <a:pt x="441" y="272"/>
                  </a:lnTo>
                  <a:lnTo>
                    <a:pt x="441" y="90"/>
                  </a:lnTo>
                  <a:lnTo>
                    <a:pt x="441" y="90"/>
                  </a:lnTo>
                  <a:lnTo>
                    <a:pt x="439" y="74"/>
                  </a:lnTo>
                  <a:lnTo>
                    <a:pt x="438" y="65"/>
                  </a:lnTo>
                  <a:lnTo>
                    <a:pt x="436" y="58"/>
                  </a:lnTo>
                  <a:lnTo>
                    <a:pt x="434" y="50"/>
                  </a:lnTo>
                  <a:lnTo>
                    <a:pt x="430" y="43"/>
                  </a:lnTo>
                  <a:lnTo>
                    <a:pt x="426" y="35"/>
                  </a:lnTo>
                  <a:lnTo>
                    <a:pt x="421" y="29"/>
                  </a:lnTo>
                  <a:lnTo>
                    <a:pt x="415" y="22"/>
                  </a:lnTo>
                  <a:lnTo>
                    <a:pt x="408" y="17"/>
                  </a:lnTo>
                  <a:lnTo>
                    <a:pt x="401" y="12"/>
                  </a:lnTo>
                  <a:lnTo>
                    <a:pt x="392" y="7"/>
                  </a:lnTo>
                  <a:lnTo>
                    <a:pt x="384" y="4"/>
                  </a:lnTo>
                  <a:lnTo>
                    <a:pt x="373" y="2"/>
                  </a:lnTo>
                  <a:lnTo>
                    <a:pt x="362" y="0"/>
                  </a:lnTo>
                  <a:lnTo>
                    <a:pt x="349" y="0"/>
                  </a:lnTo>
                  <a:lnTo>
                    <a:pt x="349" y="0"/>
                  </a:lnTo>
                  <a:lnTo>
                    <a:pt x="337" y="0"/>
                  </a:lnTo>
                  <a:lnTo>
                    <a:pt x="327" y="1"/>
                  </a:lnTo>
                  <a:lnTo>
                    <a:pt x="317" y="3"/>
                  </a:lnTo>
                  <a:lnTo>
                    <a:pt x="307" y="5"/>
                  </a:lnTo>
                  <a:lnTo>
                    <a:pt x="300" y="8"/>
                  </a:lnTo>
                  <a:lnTo>
                    <a:pt x="292" y="12"/>
                  </a:lnTo>
                  <a:lnTo>
                    <a:pt x="281" y="19"/>
                  </a:lnTo>
                  <a:lnTo>
                    <a:pt x="272" y="27"/>
                  </a:lnTo>
                  <a:lnTo>
                    <a:pt x="266" y="33"/>
                  </a:lnTo>
                  <a:lnTo>
                    <a:pt x="259" y="42"/>
                  </a:lnTo>
                  <a:lnTo>
                    <a:pt x="259" y="42"/>
                  </a:lnTo>
                  <a:lnTo>
                    <a:pt x="253" y="32"/>
                  </a:lnTo>
                  <a:lnTo>
                    <a:pt x="246" y="23"/>
                  </a:lnTo>
                  <a:lnTo>
                    <a:pt x="238" y="16"/>
                  </a:lnTo>
                  <a:lnTo>
                    <a:pt x="229" y="11"/>
                  </a:lnTo>
                  <a:lnTo>
                    <a:pt x="218" y="6"/>
                  </a:lnTo>
                  <a:lnTo>
                    <a:pt x="209" y="2"/>
                  </a:lnTo>
                  <a:lnTo>
                    <a:pt x="198" y="0"/>
                  </a:lnTo>
                  <a:lnTo>
                    <a:pt x="186" y="0"/>
                  </a:lnTo>
                  <a:lnTo>
                    <a:pt x="186" y="0"/>
                  </a:lnTo>
                  <a:lnTo>
                    <a:pt x="173" y="0"/>
                  </a:lnTo>
                  <a:lnTo>
                    <a:pt x="160" y="2"/>
                  </a:lnTo>
                  <a:lnTo>
                    <a:pt x="149" y="5"/>
                  </a:lnTo>
                  <a:lnTo>
                    <a:pt x="137" y="9"/>
                  </a:lnTo>
                  <a:lnTo>
                    <a:pt x="126" y="15"/>
                  </a:lnTo>
                  <a:lnTo>
                    <a:pt x="116" y="22"/>
                  </a:lnTo>
                  <a:lnTo>
                    <a:pt x="108" y="31"/>
                  </a:lnTo>
                  <a:lnTo>
                    <a:pt x="99" y="42"/>
                  </a:lnTo>
                  <a:lnTo>
                    <a:pt x="98" y="42"/>
                  </a:lnTo>
                  <a:lnTo>
                    <a:pt x="98" y="6"/>
                  </a:lnTo>
                  <a:lnTo>
                    <a:pt x="0" y="6"/>
                  </a:lnTo>
                  <a:lnTo>
                    <a:pt x="0" y="272"/>
                  </a:lnTo>
                  <a:close/>
                </a:path>
              </a:pathLst>
            </a:custGeom>
            <a:solidFill>
              <a:srgbClr val="00559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6" name="Freeform 8"/>
            <p:cNvSpPr>
              <a:spLocks/>
            </p:cNvSpPr>
            <p:nvPr userDrawn="1"/>
          </p:nvSpPr>
          <p:spPr bwMode="auto">
            <a:xfrm>
              <a:off x="323" y="4096"/>
              <a:ext cx="58" cy="67"/>
            </a:xfrm>
            <a:custGeom>
              <a:avLst/>
              <a:gdLst/>
              <a:ahLst/>
              <a:cxnLst>
                <a:cxn ang="0">
                  <a:pos x="283" y="85"/>
                </a:cxn>
                <a:cxn ang="0">
                  <a:pos x="270" y="50"/>
                </a:cxn>
                <a:cxn ang="0">
                  <a:pos x="247" y="25"/>
                </a:cxn>
                <a:cxn ang="0">
                  <a:pos x="215" y="10"/>
                </a:cxn>
                <a:cxn ang="0">
                  <a:pos x="179" y="2"/>
                </a:cxn>
                <a:cxn ang="0">
                  <a:pos x="144" y="0"/>
                </a:cxn>
                <a:cxn ang="0">
                  <a:pos x="98" y="4"/>
                </a:cxn>
                <a:cxn ang="0">
                  <a:pos x="64" y="15"/>
                </a:cxn>
                <a:cxn ang="0">
                  <a:pos x="34" y="34"/>
                </a:cxn>
                <a:cxn ang="0">
                  <a:pos x="15" y="62"/>
                </a:cxn>
                <a:cxn ang="0">
                  <a:pos x="6" y="101"/>
                </a:cxn>
                <a:cxn ang="0">
                  <a:pos x="8" y="121"/>
                </a:cxn>
                <a:cxn ang="0">
                  <a:pos x="17" y="145"/>
                </a:cxn>
                <a:cxn ang="0">
                  <a:pos x="34" y="166"/>
                </a:cxn>
                <a:cxn ang="0">
                  <a:pos x="60" y="182"/>
                </a:cxn>
                <a:cxn ang="0">
                  <a:pos x="95" y="195"/>
                </a:cxn>
                <a:cxn ang="0">
                  <a:pos x="157" y="208"/>
                </a:cxn>
                <a:cxn ang="0">
                  <a:pos x="180" y="218"/>
                </a:cxn>
                <a:cxn ang="0">
                  <a:pos x="187" y="234"/>
                </a:cxn>
                <a:cxn ang="0">
                  <a:pos x="182" y="246"/>
                </a:cxn>
                <a:cxn ang="0">
                  <a:pos x="167" y="256"/>
                </a:cxn>
                <a:cxn ang="0">
                  <a:pos x="149" y="259"/>
                </a:cxn>
                <a:cxn ang="0">
                  <a:pos x="124" y="254"/>
                </a:cxn>
                <a:cxn ang="0">
                  <a:pos x="114" y="244"/>
                </a:cxn>
                <a:cxn ang="0">
                  <a:pos x="106" y="221"/>
                </a:cxn>
                <a:cxn ang="0">
                  <a:pos x="1" y="236"/>
                </a:cxn>
                <a:cxn ang="0">
                  <a:pos x="14" y="274"/>
                </a:cxn>
                <a:cxn ang="0">
                  <a:pos x="37" y="302"/>
                </a:cxn>
                <a:cxn ang="0">
                  <a:pos x="70" y="320"/>
                </a:cxn>
                <a:cxn ang="0">
                  <a:pos x="106" y="331"/>
                </a:cxn>
                <a:cxn ang="0">
                  <a:pos x="145" y="334"/>
                </a:cxn>
                <a:cxn ang="0">
                  <a:pos x="184" y="331"/>
                </a:cxn>
                <a:cxn ang="0">
                  <a:pos x="222" y="321"/>
                </a:cxn>
                <a:cxn ang="0">
                  <a:pos x="255" y="304"/>
                </a:cxn>
                <a:cxn ang="0">
                  <a:pos x="279" y="276"/>
                </a:cxn>
                <a:cxn ang="0">
                  <a:pos x="292" y="238"/>
                </a:cxn>
                <a:cxn ang="0">
                  <a:pos x="292" y="212"/>
                </a:cxn>
                <a:cxn ang="0">
                  <a:pos x="286" y="187"/>
                </a:cxn>
                <a:cxn ang="0">
                  <a:pos x="276" y="168"/>
                </a:cxn>
                <a:cxn ang="0">
                  <a:pos x="249" y="144"/>
                </a:cxn>
                <a:cxn ang="0">
                  <a:pos x="223" y="132"/>
                </a:cxn>
                <a:cxn ang="0">
                  <a:pos x="167" y="119"/>
                </a:cxn>
                <a:cxn ang="0">
                  <a:pos x="125" y="108"/>
                </a:cxn>
                <a:cxn ang="0">
                  <a:pos x="117" y="102"/>
                </a:cxn>
                <a:cxn ang="0">
                  <a:pos x="113" y="92"/>
                </a:cxn>
                <a:cxn ang="0">
                  <a:pos x="119" y="75"/>
                </a:cxn>
                <a:cxn ang="0">
                  <a:pos x="135" y="68"/>
                </a:cxn>
                <a:cxn ang="0">
                  <a:pos x="153" y="68"/>
                </a:cxn>
                <a:cxn ang="0">
                  <a:pos x="171" y="77"/>
                </a:cxn>
                <a:cxn ang="0">
                  <a:pos x="180" y="86"/>
                </a:cxn>
                <a:cxn ang="0">
                  <a:pos x="284" y="100"/>
                </a:cxn>
              </a:cxnLst>
              <a:rect l="0" t="0" r="r" b="b"/>
              <a:pathLst>
                <a:path w="292" h="334">
                  <a:moveTo>
                    <a:pt x="284" y="100"/>
                  </a:moveTo>
                  <a:lnTo>
                    <a:pt x="284" y="100"/>
                  </a:lnTo>
                  <a:lnTo>
                    <a:pt x="283" y="85"/>
                  </a:lnTo>
                  <a:lnTo>
                    <a:pt x="280" y="72"/>
                  </a:lnTo>
                  <a:lnTo>
                    <a:pt x="276" y="61"/>
                  </a:lnTo>
                  <a:lnTo>
                    <a:pt x="270" y="50"/>
                  </a:lnTo>
                  <a:lnTo>
                    <a:pt x="263" y="41"/>
                  </a:lnTo>
                  <a:lnTo>
                    <a:pt x="255" y="33"/>
                  </a:lnTo>
                  <a:lnTo>
                    <a:pt x="247" y="25"/>
                  </a:lnTo>
                  <a:lnTo>
                    <a:pt x="236" y="20"/>
                  </a:lnTo>
                  <a:lnTo>
                    <a:pt x="226" y="15"/>
                  </a:lnTo>
                  <a:lnTo>
                    <a:pt x="215" y="10"/>
                  </a:lnTo>
                  <a:lnTo>
                    <a:pt x="204" y="7"/>
                  </a:lnTo>
                  <a:lnTo>
                    <a:pt x="192" y="4"/>
                  </a:lnTo>
                  <a:lnTo>
                    <a:pt x="179" y="2"/>
                  </a:lnTo>
                  <a:lnTo>
                    <a:pt x="167" y="1"/>
                  </a:lnTo>
                  <a:lnTo>
                    <a:pt x="144" y="0"/>
                  </a:lnTo>
                  <a:lnTo>
                    <a:pt x="144" y="0"/>
                  </a:lnTo>
                  <a:lnTo>
                    <a:pt x="121" y="1"/>
                  </a:lnTo>
                  <a:lnTo>
                    <a:pt x="109" y="3"/>
                  </a:lnTo>
                  <a:lnTo>
                    <a:pt x="98" y="4"/>
                  </a:lnTo>
                  <a:lnTo>
                    <a:pt x="86" y="7"/>
                  </a:lnTo>
                  <a:lnTo>
                    <a:pt x="75" y="10"/>
                  </a:lnTo>
                  <a:lnTo>
                    <a:pt x="64" y="15"/>
                  </a:lnTo>
                  <a:lnTo>
                    <a:pt x="54" y="20"/>
                  </a:lnTo>
                  <a:lnTo>
                    <a:pt x="44" y="26"/>
                  </a:lnTo>
                  <a:lnTo>
                    <a:pt x="34" y="34"/>
                  </a:lnTo>
                  <a:lnTo>
                    <a:pt x="27" y="42"/>
                  </a:lnTo>
                  <a:lnTo>
                    <a:pt x="20" y="51"/>
                  </a:lnTo>
                  <a:lnTo>
                    <a:pt x="15" y="62"/>
                  </a:lnTo>
                  <a:lnTo>
                    <a:pt x="11" y="74"/>
                  </a:lnTo>
                  <a:lnTo>
                    <a:pt x="7" y="86"/>
                  </a:lnTo>
                  <a:lnTo>
                    <a:pt x="6" y="101"/>
                  </a:lnTo>
                  <a:lnTo>
                    <a:pt x="6" y="101"/>
                  </a:lnTo>
                  <a:lnTo>
                    <a:pt x="7" y="111"/>
                  </a:lnTo>
                  <a:lnTo>
                    <a:pt x="8" y="121"/>
                  </a:lnTo>
                  <a:lnTo>
                    <a:pt x="11" y="129"/>
                  </a:lnTo>
                  <a:lnTo>
                    <a:pt x="14" y="138"/>
                  </a:lnTo>
                  <a:lnTo>
                    <a:pt x="17" y="145"/>
                  </a:lnTo>
                  <a:lnTo>
                    <a:pt x="22" y="153"/>
                  </a:lnTo>
                  <a:lnTo>
                    <a:pt x="28" y="159"/>
                  </a:lnTo>
                  <a:lnTo>
                    <a:pt x="34" y="166"/>
                  </a:lnTo>
                  <a:lnTo>
                    <a:pt x="42" y="171"/>
                  </a:lnTo>
                  <a:lnTo>
                    <a:pt x="50" y="176"/>
                  </a:lnTo>
                  <a:lnTo>
                    <a:pt x="60" y="182"/>
                  </a:lnTo>
                  <a:lnTo>
                    <a:pt x="71" y="186"/>
                  </a:lnTo>
                  <a:lnTo>
                    <a:pt x="82" y="190"/>
                  </a:lnTo>
                  <a:lnTo>
                    <a:pt x="95" y="195"/>
                  </a:lnTo>
                  <a:lnTo>
                    <a:pt x="125" y="201"/>
                  </a:lnTo>
                  <a:lnTo>
                    <a:pt x="125" y="201"/>
                  </a:lnTo>
                  <a:lnTo>
                    <a:pt x="157" y="208"/>
                  </a:lnTo>
                  <a:lnTo>
                    <a:pt x="167" y="211"/>
                  </a:lnTo>
                  <a:lnTo>
                    <a:pt x="175" y="214"/>
                  </a:lnTo>
                  <a:lnTo>
                    <a:pt x="180" y="218"/>
                  </a:lnTo>
                  <a:lnTo>
                    <a:pt x="183" y="223"/>
                  </a:lnTo>
                  <a:lnTo>
                    <a:pt x="186" y="228"/>
                  </a:lnTo>
                  <a:lnTo>
                    <a:pt x="187" y="234"/>
                  </a:lnTo>
                  <a:lnTo>
                    <a:pt x="187" y="234"/>
                  </a:lnTo>
                  <a:lnTo>
                    <a:pt x="186" y="241"/>
                  </a:lnTo>
                  <a:lnTo>
                    <a:pt x="182" y="246"/>
                  </a:lnTo>
                  <a:lnTo>
                    <a:pt x="178" y="250"/>
                  </a:lnTo>
                  <a:lnTo>
                    <a:pt x="173" y="254"/>
                  </a:lnTo>
                  <a:lnTo>
                    <a:pt x="167" y="256"/>
                  </a:lnTo>
                  <a:lnTo>
                    <a:pt x="161" y="258"/>
                  </a:lnTo>
                  <a:lnTo>
                    <a:pt x="149" y="259"/>
                  </a:lnTo>
                  <a:lnTo>
                    <a:pt x="149" y="259"/>
                  </a:lnTo>
                  <a:lnTo>
                    <a:pt x="139" y="258"/>
                  </a:lnTo>
                  <a:lnTo>
                    <a:pt x="131" y="257"/>
                  </a:lnTo>
                  <a:lnTo>
                    <a:pt x="124" y="254"/>
                  </a:lnTo>
                  <a:lnTo>
                    <a:pt x="119" y="250"/>
                  </a:lnTo>
                  <a:lnTo>
                    <a:pt x="119" y="250"/>
                  </a:lnTo>
                  <a:lnTo>
                    <a:pt x="114" y="244"/>
                  </a:lnTo>
                  <a:lnTo>
                    <a:pt x="109" y="236"/>
                  </a:lnTo>
                  <a:lnTo>
                    <a:pt x="107" y="230"/>
                  </a:lnTo>
                  <a:lnTo>
                    <a:pt x="106" y="221"/>
                  </a:lnTo>
                  <a:lnTo>
                    <a:pt x="0" y="221"/>
                  </a:lnTo>
                  <a:lnTo>
                    <a:pt x="0" y="221"/>
                  </a:lnTo>
                  <a:lnTo>
                    <a:pt x="1" y="236"/>
                  </a:lnTo>
                  <a:lnTo>
                    <a:pt x="4" y="250"/>
                  </a:lnTo>
                  <a:lnTo>
                    <a:pt x="8" y="262"/>
                  </a:lnTo>
                  <a:lnTo>
                    <a:pt x="14" y="274"/>
                  </a:lnTo>
                  <a:lnTo>
                    <a:pt x="20" y="284"/>
                  </a:lnTo>
                  <a:lnTo>
                    <a:pt x="29" y="293"/>
                  </a:lnTo>
                  <a:lnTo>
                    <a:pt x="37" y="302"/>
                  </a:lnTo>
                  <a:lnTo>
                    <a:pt x="47" y="308"/>
                  </a:lnTo>
                  <a:lnTo>
                    <a:pt x="58" y="315"/>
                  </a:lnTo>
                  <a:lnTo>
                    <a:pt x="70" y="320"/>
                  </a:lnTo>
                  <a:lnTo>
                    <a:pt x="81" y="324"/>
                  </a:lnTo>
                  <a:lnTo>
                    <a:pt x="93" y="328"/>
                  </a:lnTo>
                  <a:lnTo>
                    <a:pt x="106" y="331"/>
                  </a:lnTo>
                  <a:lnTo>
                    <a:pt x="119" y="332"/>
                  </a:lnTo>
                  <a:lnTo>
                    <a:pt x="132" y="333"/>
                  </a:lnTo>
                  <a:lnTo>
                    <a:pt x="145" y="334"/>
                  </a:lnTo>
                  <a:lnTo>
                    <a:pt x="145" y="334"/>
                  </a:lnTo>
                  <a:lnTo>
                    <a:pt x="172" y="333"/>
                  </a:lnTo>
                  <a:lnTo>
                    <a:pt x="184" y="331"/>
                  </a:lnTo>
                  <a:lnTo>
                    <a:pt x="197" y="329"/>
                  </a:lnTo>
                  <a:lnTo>
                    <a:pt x="210" y="325"/>
                  </a:lnTo>
                  <a:lnTo>
                    <a:pt x="222" y="321"/>
                  </a:lnTo>
                  <a:lnTo>
                    <a:pt x="234" y="317"/>
                  </a:lnTo>
                  <a:lnTo>
                    <a:pt x="245" y="310"/>
                  </a:lnTo>
                  <a:lnTo>
                    <a:pt x="255" y="304"/>
                  </a:lnTo>
                  <a:lnTo>
                    <a:pt x="264" y="295"/>
                  </a:lnTo>
                  <a:lnTo>
                    <a:pt x="272" y="287"/>
                  </a:lnTo>
                  <a:lnTo>
                    <a:pt x="279" y="276"/>
                  </a:lnTo>
                  <a:lnTo>
                    <a:pt x="284" y="264"/>
                  </a:lnTo>
                  <a:lnTo>
                    <a:pt x="289" y="251"/>
                  </a:lnTo>
                  <a:lnTo>
                    <a:pt x="292" y="238"/>
                  </a:lnTo>
                  <a:lnTo>
                    <a:pt x="292" y="221"/>
                  </a:lnTo>
                  <a:lnTo>
                    <a:pt x="292" y="221"/>
                  </a:lnTo>
                  <a:lnTo>
                    <a:pt x="292" y="212"/>
                  </a:lnTo>
                  <a:lnTo>
                    <a:pt x="291" y="203"/>
                  </a:lnTo>
                  <a:lnTo>
                    <a:pt x="289" y="196"/>
                  </a:lnTo>
                  <a:lnTo>
                    <a:pt x="286" y="187"/>
                  </a:lnTo>
                  <a:lnTo>
                    <a:pt x="283" y="181"/>
                  </a:lnTo>
                  <a:lnTo>
                    <a:pt x="280" y="174"/>
                  </a:lnTo>
                  <a:lnTo>
                    <a:pt x="276" y="168"/>
                  </a:lnTo>
                  <a:lnTo>
                    <a:pt x="271" y="162"/>
                  </a:lnTo>
                  <a:lnTo>
                    <a:pt x="261" y="153"/>
                  </a:lnTo>
                  <a:lnTo>
                    <a:pt x="249" y="144"/>
                  </a:lnTo>
                  <a:lnTo>
                    <a:pt x="237" y="138"/>
                  </a:lnTo>
                  <a:lnTo>
                    <a:pt x="223" y="132"/>
                  </a:lnTo>
                  <a:lnTo>
                    <a:pt x="223" y="132"/>
                  </a:lnTo>
                  <a:lnTo>
                    <a:pt x="209" y="128"/>
                  </a:lnTo>
                  <a:lnTo>
                    <a:pt x="195" y="125"/>
                  </a:lnTo>
                  <a:lnTo>
                    <a:pt x="167" y="119"/>
                  </a:lnTo>
                  <a:lnTo>
                    <a:pt x="144" y="114"/>
                  </a:lnTo>
                  <a:lnTo>
                    <a:pt x="134" y="111"/>
                  </a:lnTo>
                  <a:lnTo>
                    <a:pt x="125" y="108"/>
                  </a:lnTo>
                  <a:lnTo>
                    <a:pt x="125" y="108"/>
                  </a:lnTo>
                  <a:lnTo>
                    <a:pt x="121" y="106"/>
                  </a:lnTo>
                  <a:lnTo>
                    <a:pt x="117" y="102"/>
                  </a:lnTo>
                  <a:lnTo>
                    <a:pt x="114" y="98"/>
                  </a:lnTo>
                  <a:lnTo>
                    <a:pt x="113" y="92"/>
                  </a:lnTo>
                  <a:lnTo>
                    <a:pt x="113" y="92"/>
                  </a:lnTo>
                  <a:lnTo>
                    <a:pt x="114" y="84"/>
                  </a:lnTo>
                  <a:lnTo>
                    <a:pt x="116" y="79"/>
                  </a:lnTo>
                  <a:lnTo>
                    <a:pt x="119" y="75"/>
                  </a:lnTo>
                  <a:lnTo>
                    <a:pt x="123" y="71"/>
                  </a:lnTo>
                  <a:lnTo>
                    <a:pt x="129" y="69"/>
                  </a:lnTo>
                  <a:lnTo>
                    <a:pt x="135" y="68"/>
                  </a:lnTo>
                  <a:lnTo>
                    <a:pt x="147" y="67"/>
                  </a:lnTo>
                  <a:lnTo>
                    <a:pt x="147" y="67"/>
                  </a:lnTo>
                  <a:lnTo>
                    <a:pt x="153" y="68"/>
                  </a:lnTo>
                  <a:lnTo>
                    <a:pt x="160" y="69"/>
                  </a:lnTo>
                  <a:lnTo>
                    <a:pt x="165" y="72"/>
                  </a:lnTo>
                  <a:lnTo>
                    <a:pt x="171" y="77"/>
                  </a:lnTo>
                  <a:lnTo>
                    <a:pt x="171" y="77"/>
                  </a:lnTo>
                  <a:lnTo>
                    <a:pt x="176" y="81"/>
                  </a:lnTo>
                  <a:lnTo>
                    <a:pt x="180" y="86"/>
                  </a:lnTo>
                  <a:lnTo>
                    <a:pt x="182" y="93"/>
                  </a:lnTo>
                  <a:lnTo>
                    <a:pt x="183" y="100"/>
                  </a:lnTo>
                  <a:lnTo>
                    <a:pt x="284" y="100"/>
                  </a:lnTo>
                  <a:close/>
                </a:path>
              </a:pathLst>
            </a:custGeom>
            <a:solidFill>
              <a:srgbClr val="00559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7" name="Freeform 9"/>
            <p:cNvSpPr>
              <a:spLocks/>
            </p:cNvSpPr>
            <p:nvPr userDrawn="1"/>
          </p:nvSpPr>
          <p:spPr bwMode="auto">
            <a:xfrm>
              <a:off x="543" y="4086"/>
              <a:ext cx="55" cy="75"/>
            </a:xfrm>
            <a:custGeom>
              <a:avLst/>
              <a:gdLst/>
              <a:ahLst/>
              <a:cxnLst>
                <a:cxn ang="0">
                  <a:pos x="0" y="372"/>
                </a:cxn>
                <a:cxn ang="0">
                  <a:pos x="103" y="372"/>
                </a:cxn>
                <a:cxn ang="0">
                  <a:pos x="103" y="244"/>
                </a:cxn>
                <a:cxn ang="0">
                  <a:pos x="103" y="244"/>
                </a:cxn>
                <a:cxn ang="0">
                  <a:pos x="103" y="227"/>
                </a:cxn>
                <a:cxn ang="0">
                  <a:pos x="105" y="212"/>
                </a:cxn>
                <a:cxn ang="0">
                  <a:pos x="110" y="202"/>
                </a:cxn>
                <a:cxn ang="0">
                  <a:pos x="112" y="197"/>
                </a:cxn>
                <a:cxn ang="0">
                  <a:pos x="114" y="193"/>
                </a:cxn>
                <a:cxn ang="0">
                  <a:pos x="114" y="193"/>
                </a:cxn>
                <a:cxn ang="0">
                  <a:pos x="118" y="188"/>
                </a:cxn>
                <a:cxn ang="0">
                  <a:pos x="125" y="184"/>
                </a:cxn>
                <a:cxn ang="0">
                  <a:pos x="131" y="180"/>
                </a:cxn>
                <a:cxn ang="0">
                  <a:pos x="138" y="179"/>
                </a:cxn>
                <a:cxn ang="0">
                  <a:pos x="138" y="179"/>
                </a:cxn>
                <a:cxn ang="0">
                  <a:pos x="146" y="179"/>
                </a:cxn>
                <a:cxn ang="0">
                  <a:pos x="153" y="181"/>
                </a:cxn>
                <a:cxn ang="0">
                  <a:pos x="158" y="185"/>
                </a:cxn>
                <a:cxn ang="0">
                  <a:pos x="163" y="190"/>
                </a:cxn>
                <a:cxn ang="0">
                  <a:pos x="163" y="190"/>
                </a:cxn>
                <a:cxn ang="0">
                  <a:pos x="168" y="195"/>
                </a:cxn>
                <a:cxn ang="0">
                  <a:pos x="170" y="204"/>
                </a:cxn>
                <a:cxn ang="0">
                  <a:pos x="172" y="214"/>
                </a:cxn>
                <a:cxn ang="0">
                  <a:pos x="172" y="225"/>
                </a:cxn>
                <a:cxn ang="0">
                  <a:pos x="172" y="372"/>
                </a:cxn>
                <a:cxn ang="0">
                  <a:pos x="275" y="372"/>
                </a:cxn>
                <a:cxn ang="0">
                  <a:pos x="275" y="203"/>
                </a:cxn>
                <a:cxn ang="0">
                  <a:pos x="275" y="203"/>
                </a:cxn>
                <a:cxn ang="0">
                  <a:pos x="275" y="190"/>
                </a:cxn>
                <a:cxn ang="0">
                  <a:pos x="274" y="178"/>
                </a:cxn>
                <a:cxn ang="0">
                  <a:pos x="272" y="166"/>
                </a:cxn>
                <a:cxn ang="0">
                  <a:pos x="270" y="157"/>
                </a:cxn>
                <a:cxn ang="0">
                  <a:pos x="265" y="147"/>
                </a:cxn>
                <a:cxn ang="0">
                  <a:pos x="262" y="139"/>
                </a:cxn>
                <a:cxn ang="0">
                  <a:pos x="257" y="131"/>
                </a:cxn>
                <a:cxn ang="0">
                  <a:pos x="251" y="125"/>
                </a:cxn>
                <a:cxn ang="0">
                  <a:pos x="251" y="125"/>
                </a:cxn>
                <a:cxn ang="0">
                  <a:pos x="245" y="118"/>
                </a:cxn>
                <a:cxn ang="0">
                  <a:pos x="239" y="114"/>
                </a:cxn>
                <a:cxn ang="0">
                  <a:pos x="231" y="110"/>
                </a:cxn>
                <a:cxn ang="0">
                  <a:pos x="222" y="105"/>
                </a:cxn>
                <a:cxn ang="0">
                  <a:pos x="214" y="103"/>
                </a:cxn>
                <a:cxn ang="0">
                  <a:pos x="205" y="101"/>
                </a:cxn>
                <a:cxn ang="0">
                  <a:pos x="196" y="100"/>
                </a:cxn>
                <a:cxn ang="0">
                  <a:pos x="186" y="99"/>
                </a:cxn>
                <a:cxn ang="0">
                  <a:pos x="186" y="99"/>
                </a:cxn>
                <a:cxn ang="0">
                  <a:pos x="173" y="100"/>
                </a:cxn>
                <a:cxn ang="0">
                  <a:pos x="161" y="101"/>
                </a:cxn>
                <a:cxn ang="0">
                  <a:pos x="149" y="103"/>
                </a:cxn>
                <a:cxn ang="0">
                  <a:pos x="137" y="108"/>
                </a:cxn>
                <a:cxn ang="0">
                  <a:pos x="137" y="108"/>
                </a:cxn>
                <a:cxn ang="0">
                  <a:pos x="128" y="114"/>
                </a:cxn>
                <a:cxn ang="0">
                  <a:pos x="120" y="119"/>
                </a:cxn>
                <a:cxn ang="0">
                  <a:pos x="112" y="127"/>
                </a:cxn>
                <a:cxn ang="0">
                  <a:pos x="103" y="135"/>
                </a:cxn>
                <a:cxn ang="0">
                  <a:pos x="103" y="0"/>
                </a:cxn>
                <a:cxn ang="0">
                  <a:pos x="0" y="0"/>
                </a:cxn>
                <a:cxn ang="0">
                  <a:pos x="0" y="372"/>
                </a:cxn>
              </a:cxnLst>
              <a:rect l="0" t="0" r="r" b="b"/>
              <a:pathLst>
                <a:path w="275" h="372">
                  <a:moveTo>
                    <a:pt x="0" y="372"/>
                  </a:moveTo>
                  <a:lnTo>
                    <a:pt x="103" y="372"/>
                  </a:lnTo>
                  <a:lnTo>
                    <a:pt x="103" y="244"/>
                  </a:lnTo>
                  <a:lnTo>
                    <a:pt x="103" y="244"/>
                  </a:lnTo>
                  <a:lnTo>
                    <a:pt x="103" y="227"/>
                  </a:lnTo>
                  <a:lnTo>
                    <a:pt x="105" y="212"/>
                  </a:lnTo>
                  <a:lnTo>
                    <a:pt x="110" y="202"/>
                  </a:lnTo>
                  <a:lnTo>
                    <a:pt x="112" y="197"/>
                  </a:lnTo>
                  <a:lnTo>
                    <a:pt x="114" y="193"/>
                  </a:lnTo>
                  <a:lnTo>
                    <a:pt x="114" y="193"/>
                  </a:lnTo>
                  <a:lnTo>
                    <a:pt x="118" y="188"/>
                  </a:lnTo>
                  <a:lnTo>
                    <a:pt x="125" y="184"/>
                  </a:lnTo>
                  <a:lnTo>
                    <a:pt x="131" y="180"/>
                  </a:lnTo>
                  <a:lnTo>
                    <a:pt x="138" y="179"/>
                  </a:lnTo>
                  <a:lnTo>
                    <a:pt x="138" y="179"/>
                  </a:lnTo>
                  <a:lnTo>
                    <a:pt x="146" y="179"/>
                  </a:lnTo>
                  <a:lnTo>
                    <a:pt x="153" y="181"/>
                  </a:lnTo>
                  <a:lnTo>
                    <a:pt x="158" y="185"/>
                  </a:lnTo>
                  <a:lnTo>
                    <a:pt x="163" y="190"/>
                  </a:lnTo>
                  <a:lnTo>
                    <a:pt x="163" y="190"/>
                  </a:lnTo>
                  <a:lnTo>
                    <a:pt x="168" y="195"/>
                  </a:lnTo>
                  <a:lnTo>
                    <a:pt x="170" y="204"/>
                  </a:lnTo>
                  <a:lnTo>
                    <a:pt x="172" y="214"/>
                  </a:lnTo>
                  <a:lnTo>
                    <a:pt x="172" y="225"/>
                  </a:lnTo>
                  <a:lnTo>
                    <a:pt x="172" y="372"/>
                  </a:lnTo>
                  <a:lnTo>
                    <a:pt x="275" y="372"/>
                  </a:lnTo>
                  <a:lnTo>
                    <a:pt x="275" y="203"/>
                  </a:lnTo>
                  <a:lnTo>
                    <a:pt x="275" y="203"/>
                  </a:lnTo>
                  <a:lnTo>
                    <a:pt x="275" y="190"/>
                  </a:lnTo>
                  <a:lnTo>
                    <a:pt x="274" y="178"/>
                  </a:lnTo>
                  <a:lnTo>
                    <a:pt x="272" y="166"/>
                  </a:lnTo>
                  <a:lnTo>
                    <a:pt x="270" y="157"/>
                  </a:lnTo>
                  <a:lnTo>
                    <a:pt x="265" y="147"/>
                  </a:lnTo>
                  <a:lnTo>
                    <a:pt x="262" y="139"/>
                  </a:lnTo>
                  <a:lnTo>
                    <a:pt x="257" y="131"/>
                  </a:lnTo>
                  <a:lnTo>
                    <a:pt x="251" y="125"/>
                  </a:lnTo>
                  <a:lnTo>
                    <a:pt x="251" y="125"/>
                  </a:lnTo>
                  <a:lnTo>
                    <a:pt x="245" y="118"/>
                  </a:lnTo>
                  <a:lnTo>
                    <a:pt x="239" y="114"/>
                  </a:lnTo>
                  <a:lnTo>
                    <a:pt x="231" y="110"/>
                  </a:lnTo>
                  <a:lnTo>
                    <a:pt x="222" y="105"/>
                  </a:lnTo>
                  <a:lnTo>
                    <a:pt x="214" y="103"/>
                  </a:lnTo>
                  <a:lnTo>
                    <a:pt x="205" y="101"/>
                  </a:lnTo>
                  <a:lnTo>
                    <a:pt x="196" y="100"/>
                  </a:lnTo>
                  <a:lnTo>
                    <a:pt x="186" y="99"/>
                  </a:lnTo>
                  <a:lnTo>
                    <a:pt x="186" y="99"/>
                  </a:lnTo>
                  <a:lnTo>
                    <a:pt x="173" y="100"/>
                  </a:lnTo>
                  <a:lnTo>
                    <a:pt x="161" y="101"/>
                  </a:lnTo>
                  <a:lnTo>
                    <a:pt x="149" y="103"/>
                  </a:lnTo>
                  <a:lnTo>
                    <a:pt x="137" y="108"/>
                  </a:lnTo>
                  <a:lnTo>
                    <a:pt x="137" y="108"/>
                  </a:lnTo>
                  <a:lnTo>
                    <a:pt x="128" y="114"/>
                  </a:lnTo>
                  <a:lnTo>
                    <a:pt x="120" y="119"/>
                  </a:lnTo>
                  <a:lnTo>
                    <a:pt x="112" y="127"/>
                  </a:lnTo>
                  <a:lnTo>
                    <a:pt x="103" y="135"/>
                  </a:lnTo>
                  <a:lnTo>
                    <a:pt x="103" y="0"/>
                  </a:lnTo>
                  <a:lnTo>
                    <a:pt x="0" y="0"/>
                  </a:lnTo>
                  <a:lnTo>
                    <a:pt x="0" y="372"/>
                  </a:lnTo>
                  <a:close/>
                </a:path>
              </a:pathLst>
            </a:custGeom>
            <a:solidFill>
              <a:srgbClr val="00559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8" name="Freeform 10"/>
            <p:cNvSpPr>
              <a:spLocks/>
            </p:cNvSpPr>
            <p:nvPr userDrawn="1"/>
          </p:nvSpPr>
          <p:spPr bwMode="auto">
            <a:xfrm>
              <a:off x="508" y="4091"/>
              <a:ext cx="28" cy="71"/>
            </a:xfrm>
            <a:custGeom>
              <a:avLst/>
              <a:gdLst/>
              <a:ahLst/>
              <a:cxnLst>
                <a:cxn ang="0">
                  <a:pos x="0" y="0"/>
                </a:cxn>
                <a:cxn ang="0">
                  <a:pos x="0" y="81"/>
                </a:cxn>
                <a:cxn ang="0">
                  <a:pos x="0" y="156"/>
                </a:cxn>
                <a:cxn ang="0">
                  <a:pos x="0" y="250"/>
                </a:cxn>
                <a:cxn ang="0">
                  <a:pos x="0" y="250"/>
                </a:cxn>
                <a:cxn ang="0">
                  <a:pos x="0" y="270"/>
                </a:cxn>
                <a:cxn ang="0">
                  <a:pos x="2" y="288"/>
                </a:cxn>
                <a:cxn ang="0">
                  <a:pos x="5" y="303"/>
                </a:cxn>
                <a:cxn ang="0">
                  <a:pos x="10" y="316"/>
                </a:cxn>
                <a:cxn ang="0">
                  <a:pos x="10" y="316"/>
                </a:cxn>
                <a:cxn ang="0">
                  <a:pos x="15" y="326"/>
                </a:cxn>
                <a:cxn ang="0">
                  <a:pos x="20" y="333"/>
                </a:cxn>
                <a:cxn ang="0">
                  <a:pos x="28" y="339"/>
                </a:cxn>
                <a:cxn ang="0">
                  <a:pos x="36" y="344"/>
                </a:cxn>
                <a:cxn ang="0">
                  <a:pos x="36" y="344"/>
                </a:cxn>
                <a:cxn ang="0">
                  <a:pos x="45" y="348"/>
                </a:cxn>
                <a:cxn ang="0">
                  <a:pos x="57" y="351"/>
                </a:cxn>
                <a:cxn ang="0">
                  <a:pos x="71" y="354"/>
                </a:cxn>
                <a:cxn ang="0">
                  <a:pos x="88" y="354"/>
                </a:cxn>
                <a:cxn ang="0">
                  <a:pos x="88" y="354"/>
                </a:cxn>
                <a:cxn ang="0">
                  <a:pos x="100" y="354"/>
                </a:cxn>
                <a:cxn ang="0">
                  <a:pos x="114" y="351"/>
                </a:cxn>
                <a:cxn ang="0">
                  <a:pos x="129" y="349"/>
                </a:cxn>
                <a:cxn ang="0">
                  <a:pos x="143" y="345"/>
                </a:cxn>
                <a:cxn ang="0">
                  <a:pos x="143" y="279"/>
                </a:cxn>
                <a:cxn ang="0">
                  <a:pos x="143" y="279"/>
                </a:cxn>
                <a:cxn ang="0">
                  <a:pos x="139" y="280"/>
                </a:cxn>
                <a:cxn ang="0">
                  <a:pos x="131" y="281"/>
                </a:cxn>
                <a:cxn ang="0">
                  <a:pos x="116" y="282"/>
                </a:cxn>
                <a:cxn ang="0">
                  <a:pos x="116" y="282"/>
                </a:cxn>
                <a:cxn ang="0">
                  <a:pos x="111" y="281"/>
                </a:cxn>
                <a:cxn ang="0">
                  <a:pos x="106" y="277"/>
                </a:cxn>
                <a:cxn ang="0">
                  <a:pos x="104" y="275"/>
                </a:cxn>
                <a:cxn ang="0">
                  <a:pos x="102" y="273"/>
                </a:cxn>
                <a:cxn ang="0">
                  <a:pos x="102" y="273"/>
                </a:cxn>
                <a:cxn ang="0">
                  <a:pos x="101" y="270"/>
                </a:cxn>
                <a:cxn ang="0">
                  <a:pos x="100" y="265"/>
                </a:cxn>
                <a:cxn ang="0">
                  <a:pos x="99" y="251"/>
                </a:cxn>
                <a:cxn ang="0">
                  <a:pos x="99" y="156"/>
                </a:cxn>
                <a:cxn ang="0">
                  <a:pos x="143" y="156"/>
                </a:cxn>
                <a:cxn ang="0">
                  <a:pos x="143" y="81"/>
                </a:cxn>
                <a:cxn ang="0">
                  <a:pos x="99" y="81"/>
                </a:cxn>
                <a:cxn ang="0">
                  <a:pos x="99" y="0"/>
                </a:cxn>
                <a:cxn ang="0">
                  <a:pos x="0" y="0"/>
                </a:cxn>
              </a:cxnLst>
              <a:rect l="0" t="0" r="r" b="b"/>
              <a:pathLst>
                <a:path w="143" h="354">
                  <a:moveTo>
                    <a:pt x="0" y="0"/>
                  </a:moveTo>
                  <a:lnTo>
                    <a:pt x="0" y="81"/>
                  </a:lnTo>
                  <a:lnTo>
                    <a:pt x="0" y="156"/>
                  </a:lnTo>
                  <a:lnTo>
                    <a:pt x="0" y="250"/>
                  </a:lnTo>
                  <a:lnTo>
                    <a:pt x="0" y="250"/>
                  </a:lnTo>
                  <a:lnTo>
                    <a:pt x="0" y="270"/>
                  </a:lnTo>
                  <a:lnTo>
                    <a:pt x="2" y="288"/>
                  </a:lnTo>
                  <a:lnTo>
                    <a:pt x="5" y="303"/>
                  </a:lnTo>
                  <a:lnTo>
                    <a:pt x="10" y="316"/>
                  </a:lnTo>
                  <a:lnTo>
                    <a:pt x="10" y="316"/>
                  </a:lnTo>
                  <a:lnTo>
                    <a:pt x="15" y="326"/>
                  </a:lnTo>
                  <a:lnTo>
                    <a:pt x="20" y="333"/>
                  </a:lnTo>
                  <a:lnTo>
                    <a:pt x="28" y="339"/>
                  </a:lnTo>
                  <a:lnTo>
                    <a:pt x="36" y="344"/>
                  </a:lnTo>
                  <a:lnTo>
                    <a:pt x="36" y="344"/>
                  </a:lnTo>
                  <a:lnTo>
                    <a:pt x="45" y="348"/>
                  </a:lnTo>
                  <a:lnTo>
                    <a:pt x="57" y="351"/>
                  </a:lnTo>
                  <a:lnTo>
                    <a:pt x="71" y="354"/>
                  </a:lnTo>
                  <a:lnTo>
                    <a:pt x="88" y="354"/>
                  </a:lnTo>
                  <a:lnTo>
                    <a:pt x="88" y="354"/>
                  </a:lnTo>
                  <a:lnTo>
                    <a:pt x="100" y="354"/>
                  </a:lnTo>
                  <a:lnTo>
                    <a:pt x="114" y="351"/>
                  </a:lnTo>
                  <a:lnTo>
                    <a:pt x="129" y="349"/>
                  </a:lnTo>
                  <a:lnTo>
                    <a:pt x="143" y="345"/>
                  </a:lnTo>
                  <a:lnTo>
                    <a:pt x="143" y="279"/>
                  </a:lnTo>
                  <a:lnTo>
                    <a:pt x="143" y="279"/>
                  </a:lnTo>
                  <a:lnTo>
                    <a:pt x="139" y="280"/>
                  </a:lnTo>
                  <a:lnTo>
                    <a:pt x="131" y="281"/>
                  </a:lnTo>
                  <a:lnTo>
                    <a:pt x="116" y="282"/>
                  </a:lnTo>
                  <a:lnTo>
                    <a:pt x="116" y="282"/>
                  </a:lnTo>
                  <a:lnTo>
                    <a:pt x="111" y="281"/>
                  </a:lnTo>
                  <a:lnTo>
                    <a:pt x="106" y="277"/>
                  </a:lnTo>
                  <a:lnTo>
                    <a:pt x="104" y="275"/>
                  </a:lnTo>
                  <a:lnTo>
                    <a:pt x="102" y="273"/>
                  </a:lnTo>
                  <a:lnTo>
                    <a:pt x="102" y="273"/>
                  </a:lnTo>
                  <a:lnTo>
                    <a:pt x="101" y="270"/>
                  </a:lnTo>
                  <a:lnTo>
                    <a:pt x="100" y="265"/>
                  </a:lnTo>
                  <a:lnTo>
                    <a:pt x="99" y="251"/>
                  </a:lnTo>
                  <a:lnTo>
                    <a:pt x="99" y="156"/>
                  </a:lnTo>
                  <a:lnTo>
                    <a:pt x="143" y="156"/>
                  </a:lnTo>
                  <a:lnTo>
                    <a:pt x="143" y="81"/>
                  </a:lnTo>
                  <a:lnTo>
                    <a:pt x="99" y="81"/>
                  </a:lnTo>
                  <a:lnTo>
                    <a:pt x="99" y="0"/>
                  </a:lnTo>
                  <a:lnTo>
                    <a:pt x="0" y="0"/>
                  </a:lnTo>
                  <a:close/>
                </a:path>
              </a:pathLst>
            </a:custGeom>
            <a:solidFill>
              <a:srgbClr val="00559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9" name="Rectangle 11"/>
            <p:cNvSpPr>
              <a:spLocks noChangeArrowheads="1"/>
            </p:cNvSpPr>
            <p:nvPr userDrawn="1"/>
          </p:nvSpPr>
          <p:spPr bwMode="auto">
            <a:xfrm>
              <a:off x="481" y="4091"/>
              <a:ext cx="20" cy="11"/>
            </a:xfrm>
            <a:prstGeom prst="rect">
              <a:avLst/>
            </a:prstGeom>
            <a:solidFill>
              <a:srgbClr val="7AC14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1" name="Picture 2" descr="http://apps.mtc.ca.gov/events/img/mtc_logo_large.jpg;jsessionid=8ECA1C44F35A290FF9D9FEC6AB133A0B"/>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066072" y="6386557"/>
            <a:ext cx="233174" cy="22851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53" r:id="rId1"/>
    <p:sldLayoutId id="2147483733" r:id="rId2"/>
    <p:sldLayoutId id="2147483743" r:id="rId3"/>
    <p:sldLayoutId id="2147483734" r:id="rId4"/>
    <p:sldLayoutId id="2147483735" r:id="rId5"/>
    <p:sldLayoutId id="2147483736" r:id="rId6"/>
    <p:sldLayoutId id="2147483737" r:id="rId7"/>
    <p:sldLayoutId id="2147483738" r:id="rId8"/>
    <p:sldLayoutId id="2147483739" r:id="rId9"/>
    <p:sldLayoutId id="2147483754" r:id="rId10"/>
  </p:sldLayoutIdLst>
  <p:hf hdr="0" ftr="0" dt="0"/>
  <p:txStyles>
    <p:title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p:titleStyle>
    <p:bodyStyle>
      <a:lvl1pPr marL="342900" indent="-342900" algn="l" rtl="0" eaLnBrk="1" fontAlgn="base" hangingPunct="1">
        <a:spcBef>
          <a:spcPct val="20000"/>
        </a:spcBef>
        <a:spcAft>
          <a:spcPct val="0"/>
        </a:spcAft>
        <a:buClr>
          <a:srgbClr val="003399"/>
        </a:buClr>
        <a:buFont typeface="Arial" charset="0"/>
        <a:buChar char="•"/>
        <a:defRPr sz="2400" kern="1200">
          <a:solidFill>
            <a:schemeClr val="tx2"/>
          </a:solidFill>
          <a:latin typeface="+mn-lt"/>
          <a:ea typeface="+mn-ea"/>
          <a:cs typeface="+mn-cs"/>
        </a:defRPr>
      </a:lvl1pPr>
      <a:lvl2pPr marL="742950" indent="-285750" algn="l" rtl="0" eaLnBrk="1" fontAlgn="base" hangingPunct="1">
        <a:spcBef>
          <a:spcPct val="20000"/>
        </a:spcBef>
        <a:spcAft>
          <a:spcPct val="0"/>
        </a:spcAft>
        <a:buClr>
          <a:srgbClr val="003399"/>
        </a:buClr>
        <a:buFont typeface="Arial" charset="0"/>
        <a:buChar char="–"/>
        <a:defRPr sz="2200" kern="1200">
          <a:solidFill>
            <a:schemeClr val="tx2"/>
          </a:solidFill>
          <a:latin typeface="+mn-lt"/>
          <a:ea typeface="+mn-ea"/>
          <a:cs typeface="+mn-cs"/>
        </a:defRPr>
      </a:lvl2pPr>
      <a:lvl3pPr marL="1143000" indent="-228600" algn="l" rtl="0" eaLnBrk="1" fontAlgn="base" hangingPunct="1">
        <a:spcBef>
          <a:spcPct val="20000"/>
        </a:spcBef>
        <a:spcAft>
          <a:spcPct val="0"/>
        </a:spcAft>
        <a:buClr>
          <a:srgbClr val="003399"/>
        </a:buClr>
        <a:buFont typeface="Arial" charset="0"/>
        <a:buChar char="•"/>
        <a:defRPr sz="2000" kern="1200">
          <a:solidFill>
            <a:schemeClr val="tx2"/>
          </a:solidFill>
          <a:latin typeface="+mn-lt"/>
          <a:ea typeface="+mn-ea"/>
          <a:cs typeface="+mn-cs"/>
        </a:defRPr>
      </a:lvl3pPr>
      <a:lvl4pPr marL="1600200" indent="-228600" algn="l" rtl="0" eaLnBrk="1" fontAlgn="base" hangingPunct="1">
        <a:spcBef>
          <a:spcPct val="20000"/>
        </a:spcBef>
        <a:spcAft>
          <a:spcPct val="0"/>
        </a:spcAft>
        <a:buClr>
          <a:srgbClr val="003399"/>
        </a:buClr>
        <a:buFont typeface="Arial" charset="0"/>
        <a:buChar char="–"/>
        <a:defRPr sz="1800" kern="1200">
          <a:solidFill>
            <a:schemeClr val="tx2"/>
          </a:solidFill>
          <a:latin typeface="+mn-lt"/>
          <a:ea typeface="+mn-ea"/>
          <a:cs typeface="+mn-cs"/>
        </a:defRPr>
      </a:lvl4pPr>
      <a:lvl5pPr marL="2057400" indent="-228600" algn="l" rtl="0" eaLnBrk="1" fontAlgn="base" hangingPunct="1">
        <a:spcBef>
          <a:spcPct val="20000"/>
        </a:spcBef>
        <a:spcAft>
          <a:spcPct val="0"/>
        </a:spcAft>
        <a:buClr>
          <a:srgbClr val="003399"/>
        </a:buClr>
        <a:buFont typeface="Arial"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0.tiff"/></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2.tiff"/></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4.tiff"/></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27.tiff"/><Relationship Id="rId4" Type="http://schemas.openxmlformats.org/officeDocument/2006/relationships/image" Target="../media/image26.tiff"/></Relationships>
</file>

<file path=ppt/slides/_rels/slide2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9.tiff"/></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35.jpeg"/><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37.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37.tif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40.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42.jpeg"/></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44.jpeg"/></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5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0.xml"/><Relationship Id="rId1" Type="http://schemas.openxmlformats.org/officeDocument/2006/relationships/slideLayout" Target="../slideLayouts/slideLayout10.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comments" Target="../comments/commen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713EEDF-9BF7-4102-8C65-26C8316F49FD}" type="slidenum">
              <a:rPr lang="en-US" smtClean="0"/>
              <a:t>1</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extBox 9"/>
          <p:cNvSpPr txBox="1"/>
          <p:nvPr/>
        </p:nvSpPr>
        <p:spPr>
          <a:xfrm>
            <a:off x="1706252" y="1451729"/>
            <a:ext cx="6165130" cy="1969770"/>
          </a:xfrm>
          <a:prstGeom prst="rect">
            <a:avLst/>
          </a:prstGeom>
          <a:noFill/>
        </p:spPr>
        <p:txBody>
          <a:bodyPr wrap="square" rtlCol="0">
            <a:spAutoFit/>
          </a:bodyPr>
          <a:lstStyle/>
          <a:p>
            <a:pPr algn="ctr"/>
            <a:r>
              <a:rPr lang="en-US" sz="2800" b="1" dirty="0" smtClean="0"/>
              <a:t>VPP Regional Parking Project </a:t>
            </a:r>
          </a:p>
          <a:p>
            <a:pPr algn="ctr"/>
            <a:endParaRPr lang="en-US" sz="1400" b="1" dirty="0"/>
          </a:p>
          <a:p>
            <a:pPr algn="ctr"/>
            <a:r>
              <a:rPr lang="en-US" sz="2800" b="1" dirty="0" smtClean="0"/>
              <a:t>Workshop</a:t>
            </a:r>
          </a:p>
          <a:p>
            <a:pPr algn="ctr"/>
            <a:endParaRPr lang="en-US" sz="2800" b="1" dirty="0" smtClean="0"/>
          </a:p>
          <a:p>
            <a:pPr algn="ctr"/>
            <a:r>
              <a:rPr lang="en-US" sz="2400" b="1" dirty="0" smtClean="0"/>
              <a:t>April 3</a:t>
            </a:r>
            <a:r>
              <a:rPr lang="en-US" sz="2400" b="1" baseline="30000" dirty="0" smtClean="0"/>
              <a:t>rd</a:t>
            </a:r>
            <a:r>
              <a:rPr lang="en-US" sz="2400" b="1" dirty="0" smtClean="0"/>
              <a:t>, 2015</a:t>
            </a:r>
          </a:p>
        </p:txBody>
      </p:sp>
    </p:spTree>
    <p:extLst>
      <p:ext uri="{BB962C8B-B14F-4D97-AF65-F5344CB8AC3E}">
        <p14:creationId xmlns:p14="http://schemas.microsoft.com/office/powerpoint/2010/main" val="31547833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10</a:t>
            </a:fld>
            <a:endParaRPr lang="en-US"/>
          </a:p>
        </p:txBody>
      </p:sp>
      <p:pic>
        <p:nvPicPr>
          <p:cNvPr id="5" name="Picture 4"/>
          <p:cNvPicPr>
            <a:picLocks noChangeAspect="1"/>
          </p:cNvPicPr>
          <p:nvPr/>
        </p:nvPicPr>
        <p:blipFill>
          <a:blip r:embed="rId3"/>
          <a:stretch>
            <a:fillRect/>
          </a:stretch>
        </p:blipFill>
        <p:spPr>
          <a:xfrm>
            <a:off x="1347490" y="1272089"/>
            <a:ext cx="7137291" cy="4917921"/>
          </a:xfrm>
          <a:prstGeom prst="rect">
            <a:avLst/>
          </a:prstGeom>
        </p:spPr>
      </p:pic>
      <p:sp>
        <p:nvSpPr>
          <p:cNvPr id="6" name="Title 1"/>
          <p:cNvSpPr txBox="1">
            <a:spLocks/>
          </p:cNvSpPr>
          <p:nvPr/>
        </p:nvSpPr>
        <p:spPr bwMode="auto">
          <a:xfrm>
            <a:off x="187649" y="102027"/>
            <a:ext cx="7725080" cy="10932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Database Format - Occupancy</a:t>
            </a:r>
            <a:endParaRPr lang="en-US" dirty="0"/>
          </a:p>
        </p:txBody>
      </p:sp>
    </p:spTree>
    <p:extLst>
      <p:ext uri="{BB962C8B-B14F-4D97-AF65-F5344CB8AC3E}">
        <p14:creationId xmlns:p14="http://schemas.microsoft.com/office/powerpoint/2010/main" val="3862104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11</a:t>
            </a:fld>
            <a:endParaRPr lang="en-US"/>
          </a:p>
        </p:txBody>
      </p:sp>
      <p:pic>
        <p:nvPicPr>
          <p:cNvPr id="1026" name="Picture 2" descr="https://globalhealth.duke.edu/sites/default/files/styles/dghi_medium/public/field/image/img_5107.jpg?itok=z0o9b5g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278" y="679292"/>
            <a:ext cx="3190211" cy="23926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1.prweb.com/prfiles/2012/05/21/9555421/LandScape-MapDetai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0505"/>
          <a:stretch/>
        </p:blipFill>
        <p:spPr bwMode="auto">
          <a:xfrm>
            <a:off x="5269118" y="3243075"/>
            <a:ext cx="3444024" cy="25873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6944" y="1328128"/>
            <a:ext cx="4623531"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t>Automate data-to-mapping process</a:t>
            </a:r>
          </a:p>
          <a:p>
            <a:pPr marL="285750" indent="-285750">
              <a:lnSpc>
                <a:spcPct val="150000"/>
              </a:lnSpc>
              <a:buFont typeface="Arial" panose="020B0604020202020204" pitchFamily="34" charset="0"/>
              <a:buChar char="•"/>
            </a:pPr>
            <a:r>
              <a:rPr lang="en-US" dirty="0" smtClean="0"/>
              <a:t>Reduce cost and time of data collection</a:t>
            </a:r>
          </a:p>
          <a:p>
            <a:pPr marL="285750" indent="-285750">
              <a:lnSpc>
                <a:spcPct val="150000"/>
              </a:lnSpc>
              <a:buFont typeface="Arial" panose="020B0604020202020204" pitchFamily="34" charset="0"/>
              <a:buChar char="•"/>
            </a:pPr>
            <a:r>
              <a:rPr lang="en-US" dirty="0" smtClean="0"/>
              <a:t>Reduce error in data input</a:t>
            </a:r>
          </a:p>
          <a:p>
            <a:pPr marL="285750" indent="-285750">
              <a:lnSpc>
                <a:spcPct val="150000"/>
              </a:lnSpc>
              <a:buFont typeface="Arial" panose="020B0604020202020204" pitchFamily="34" charset="0"/>
              <a:buChar char="•"/>
            </a:pPr>
            <a:r>
              <a:rPr lang="en-US" dirty="0" smtClean="0"/>
              <a:t>Currently testing in field</a:t>
            </a:r>
            <a:endParaRPr lang="en-US" dirty="0"/>
          </a:p>
        </p:txBody>
      </p:sp>
      <p:sp>
        <p:nvSpPr>
          <p:cNvPr id="9" name="Title 1"/>
          <p:cNvSpPr txBox="1">
            <a:spLocks/>
          </p:cNvSpPr>
          <p:nvPr/>
        </p:nvSpPr>
        <p:spPr bwMode="auto">
          <a:xfrm>
            <a:off x="187649" y="102027"/>
            <a:ext cx="7725080" cy="10932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Web Application</a:t>
            </a:r>
            <a:endParaRPr lang="en-US" dirty="0"/>
          </a:p>
        </p:txBody>
      </p:sp>
    </p:spTree>
    <p:extLst>
      <p:ext uri="{BB962C8B-B14F-4D97-AF65-F5344CB8AC3E}">
        <p14:creationId xmlns:p14="http://schemas.microsoft.com/office/powerpoint/2010/main" val="1620949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3374" b="31839"/>
          <a:stretch/>
        </p:blipFill>
        <p:spPr>
          <a:xfrm>
            <a:off x="721702" y="1155483"/>
            <a:ext cx="7601639" cy="5702517"/>
          </a:xfrm>
          <a:prstGeom prst="rect">
            <a:avLst/>
          </a:prstGeom>
        </p:spPr>
      </p:pic>
      <p:sp>
        <p:nvSpPr>
          <p:cNvPr id="2" name="Title 1"/>
          <p:cNvSpPr>
            <a:spLocks noGrp="1"/>
          </p:cNvSpPr>
          <p:nvPr>
            <p:ph type="ctrTitle"/>
          </p:nvPr>
        </p:nvSpPr>
        <p:spPr>
          <a:xfrm>
            <a:off x="196702" y="237830"/>
            <a:ext cx="7772400" cy="1024344"/>
          </a:xfrm>
        </p:spPr>
        <p:txBody>
          <a:bodyPr/>
          <a:lstStyle/>
          <a:p>
            <a:pPr algn="l"/>
            <a:r>
              <a:rPr lang="en-US" dirty="0" smtClean="0"/>
              <a:t>Web-based Database Visualization</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12</a:t>
            </a:fld>
            <a:endParaRPr lang="en-US"/>
          </a:p>
        </p:txBody>
      </p:sp>
      <p:sp>
        <p:nvSpPr>
          <p:cNvPr id="7" name="Oval 6"/>
          <p:cNvSpPr/>
          <p:nvPr/>
        </p:nvSpPr>
        <p:spPr>
          <a:xfrm>
            <a:off x="2516223" y="1528473"/>
            <a:ext cx="3344449" cy="1302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z</a:t>
            </a:r>
            <a:endParaRPr lang="en-US" dirty="0"/>
          </a:p>
        </p:txBody>
      </p:sp>
      <p:sp>
        <p:nvSpPr>
          <p:cNvPr id="8" name="Oval 7"/>
          <p:cNvSpPr/>
          <p:nvPr/>
        </p:nvSpPr>
        <p:spPr>
          <a:xfrm>
            <a:off x="1052076" y="2020647"/>
            <a:ext cx="1302707" cy="6615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49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72" r="10380" b="31406"/>
          <a:stretch/>
        </p:blipFill>
        <p:spPr>
          <a:xfrm>
            <a:off x="1037714" y="1155482"/>
            <a:ext cx="6891472" cy="5807177"/>
          </a:xfrm>
          <a:prstGeom prst="rect">
            <a:avLst/>
          </a:prstGeom>
        </p:spPr>
      </p:pic>
      <p:sp>
        <p:nvSpPr>
          <p:cNvPr id="2" name="Title 1"/>
          <p:cNvSpPr>
            <a:spLocks noGrp="1"/>
          </p:cNvSpPr>
          <p:nvPr>
            <p:ph type="ctrTitle"/>
          </p:nvPr>
        </p:nvSpPr>
        <p:spPr>
          <a:xfrm>
            <a:off x="196702" y="237829"/>
            <a:ext cx="7772400" cy="825427"/>
          </a:xfrm>
        </p:spPr>
        <p:txBody>
          <a:bodyPr/>
          <a:lstStyle/>
          <a:p>
            <a:pPr algn="l"/>
            <a:r>
              <a:rPr lang="en-US" dirty="0" smtClean="0"/>
              <a:t>Web-based Database Visualization</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13</a:t>
            </a:fld>
            <a:endParaRPr lang="en-US"/>
          </a:p>
        </p:txBody>
      </p:sp>
      <p:sp>
        <p:nvSpPr>
          <p:cNvPr id="5" name="Oval 4"/>
          <p:cNvSpPr/>
          <p:nvPr/>
        </p:nvSpPr>
        <p:spPr>
          <a:xfrm>
            <a:off x="2487040" y="1481844"/>
            <a:ext cx="3344449" cy="1302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037714" y="2069242"/>
            <a:ext cx="1302707" cy="6615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4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Visualization</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14</a:t>
            </a:fld>
            <a:endParaRPr lang="en-US"/>
          </a:p>
        </p:txBody>
      </p:sp>
    </p:spTree>
    <p:extLst>
      <p:ext uri="{BB962C8B-B14F-4D97-AF65-F5344CB8AC3E}">
        <p14:creationId xmlns:p14="http://schemas.microsoft.com/office/powerpoint/2010/main" val="2222194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15</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977" b="8533"/>
          <a:stretch/>
        </p:blipFill>
        <p:spPr>
          <a:xfrm>
            <a:off x="1595347" y="0"/>
            <a:ext cx="7013181" cy="6858000"/>
          </a:xfrm>
          <a:prstGeom prst="rect">
            <a:avLst/>
          </a:prstGeom>
        </p:spPr>
      </p:pic>
    </p:spTree>
    <p:extLst>
      <p:ext uri="{BB962C8B-B14F-4D97-AF65-F5344CB8AC3E}">
        <p14:creationId xmlns:p14="http://schemas.microsoft.com/office/powerpoint/2010/main" val="4235143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288" t="5462" r="8706" b="18876"/>
          <a:stretch/>
        </p:blipFill>
        <p:spPr>
          <a:xfrm>
            <a:off x="1311125" y="0"/>
            <a:ext cx="6654152" cy="6857999"/>
          </a:xfrm>
          <a:prstGeom prst="rect">
            <a:avLst/>
          </a:prstGeom>
        </p:spPr>
      </p:pic>
      <p:sp>
        <p:nvSpPr>
          <p:cNvPr id="4" name="Slide Number Placeholder 3"/>
          <p:cNvSpPr>
            <a:spLocks noGrp="1"/>
          </p:cNvSpPr>
          <p:nvPr>
            <p:ph type="sldNum" sz="quarter" idx="12"/>
          </p:nvPr>
        </p:nvSpPr>
        <p:spPr/>
        <p:txBody>
          <a:bodyPr/>
          <a:lstStyle/>
          <a:p>
            <a:fld id="{0713EEDF-9BF7-4102-8C65-26C8316F49FD}" type="slidenum">
              <a:rPr lang="en-US" smtClean="0"/>
              <a:t>16</a:t>
            </a:fld>
            <a:endParaRPr lang="en-US"/>
          </a:p>
        </p:txBody>
      </p:sp>
    </p:spTree>
    <p:extLst>
      <p:ext uri="{BB962C8B-B14F-4D97-AF65-F5344CB8AC3E}">
        <p14:creationId xmlns:p14="http://schemas.microsoft.com/office/powerpoint/2010/main" val="1745138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962" t="9478" r="7777" b="14699"/>
          <a:stretch/>
        </p:blipFill>
        <p:spPr>
          <a:xfrm>
            <a:off x="1586428" y="-19264"/>
            <a:ext cx="6600423" cy="6877263"/>
          </a:xfrm>
          <a:prstGeom prst="rect">
            <a:avLst/>
          </a:prstGeom>
        </p:spPr>
      </p:pic>
      <p:sp>
        <p:nvSpPr>
          <p:cNvPr id="4" name="Slide Number Placeholder 3"/>
          <p:cNvSpPr>
            <a:spLocks noGrp="1"/>
          </p:cNvSpPr>
          <p:nvPr>
            <p:ph type="sldNum" sz="quarter" idx="12"/>
          </p:nvPr>
        </p:nvSpPr>
        <p:spPr/>
        <p:txBody>
          <a:bodyPr/>
          <a:lstStyle/>
          <a:p>
            <a:fld id="{0713EEDF-9BF7-4102-8C65-26C8316F49FD}" type="slidenum">
              <a:rPr lang="en-US" smtClean="0"/>
              <a:t>17</a:t>
            </a:fld>
            <a:endParaRPr lang="en-US"/>
          </a:p>
        </p:txBody>
      </p:sp>
      <p:sp>
        <p:nvSpPr>
          <p:cNvPr id="7" name="Oval 6"/>
          <p:cNvSpPr/>
          <p:nvPr/>
        </p:nvSpPr>
        <p:spPr>
          <a:xfrm>
            <a:off x="2810347" y="1740665"/>
            <a:ext cx="1428840" cy="605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8" name="Oval 7"/>
          <p:cNvSpPr/>
          <p:nvPr/>
        </p:nvSpPr>
        <p:spPr>
          <a:xfrm>
            <a:off x="3844097" y="1088834"/>
            <a:ext cx="1175098" cy="4975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Tree>
    <p:extLst>
      <p:ext uri="{BB962C8B-B14F-4D97-AF65-F5344CB8AC3E}">
        <p14:creationId xmlns:p14="http://schemas.microsoft.com/office/powerpoint/2010/main" val="5438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18</a:t>
            </a:fld>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640" t="10281" r="8520" b="14698"/>
          <a:stretch/>
        </p:blipFill>
        <p:spPr>
          <a:xfrm>
            <a:off x="1520327" y="0"/>
            <a:ext cx="6964453" cy="6887223"/>
          </a:xfrm>
          <a:prstGeom prst="rect">
            <a:avLst/>
          </a:prstGeom>
        </p:spPr>
      </p:pic>
      <p:sp>
        <p:nvSpPr>
          <p:cNvPr id="5" name="Oval 4"/>
          <p:cNvSpPr/>
          <p:nvPr/>
        </p:nvSpPr>
        <p:spPr>
          <a:xfrm>
            <a:off x="3818261" y="801981"/>
            <a:ext cx="1184292" cy="4715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6" name="Oval 5"/>
          <p:cNvSpPr/>
          <p:nvPr/>
        </p:nvSpPr>
        <p:spPr>
          <a:xfrm>
            <a:off x="4806555" y="1021064"/>
            <a:ext cx="1184292" cy="4829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7" name="Oval 6"/>
          <p:cNvSpPr/>
          <p:nvPr/>
        </p:nvSpPr>
        <p:spPr>
          <a:xfrm>
            <a:off x="5794847" y="883522"/>
            <a:ext cx="1076901" cy="4715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Tree>
    <p:extLst>
      <p:ext uri="{BB962C8B-B14F-4D97-AF65-F5344CB8AC3E}">
        <p14:creationId xmlns:p14="http://schemas.microsoft.com/office/powerpoint/2010/main" val="80984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19</a:t>
            </a:fld>
            <a:endParaRPr lang="en-US"/>
          </a:p>
        </p:txBody>
      </p:sp>
      <p:sp>
        <p:nvSpPr>
          <p:cNvPr id="5" name="TextBox 4"/>
          <p:cNvSpPr txBox="1"/>
          <p:nvPr/>
        </p:nvSpPr>
        <p:spPr>
          <a:xfrm>
            <a:off x="425304" y="1156401"/>
            <a:ext cx="7474687" cy="3693319"/>
          </a:xfrm>
          <a:prstGeom prst="rect">
            <a:avLst/>
          </a:prstGeom>
          <a:noFill/>
        </p:spPr>
        <p:txBody>
          <a:bodyPr wrap="square" rtlCol="0">
            <a:spAutoFit/>
          </a:bodyPr>
          <a:lstStyle/>
          <a:p>
            <a:pPr lvl="1"/>
            <a:r>
              <a:rPr lang="en-US" dirty="0"/>
              <a:t>Benefits of visualizations and database</a:t>
            </a:r>
          </a:p>
          <a:p>
            <a:pPr marL="1200150" lvl="2" indent="-285750">
              <a:lnSpc>
                <a:spcPct val="200000"/>
              </a:lnSpc>
              <a:buFont typeface="Arial" panose="020B0604020202020204" pitchFamily="34" charset="0"/>
              <a:buChar char="•"/>
            </a:pPr>
            <a:r>
              <a:rPr lang="en-US" dirty="0"/>
              <a:t>Understanding of issues based on real world data</a:t>
            </a:r>
          </a:p>
          <a:p>
            <a:pPr marL="1200150" lvl="2" indent="-285750">
              <a:lnSpc>
                <a:spcPct val="200000"/>
              </a:lnSpc>
              <a:buFont typeface="Arial" panose="020B0604020202020204" pitchFamily="34" charset="0"/>
              <a:buChar char="•"/>
            </a:pPr>
            <a:r>
              <a:rPr lang="en-US" dirty="0"/>
              <a:t>Download and analyze data directly</a:t>
            </a:r>
          </a:p>
          <a:p>
            <a:pPr marL="1200150" lvl="2" indent="-285750">
              <a:lnSpc>
                <a:spcPct val="200000"/>
              </a:lnSpc>
              <a:buFont typeface="Arial" panose="020B0604020202020204" pitchFamily="34" charset="0"/>
              <a:buChar char="•"/>
            </a:pPr>
            <a:r>
              <a:rPr lang="en-US" dirty="0"/>
              <a:t>Use data visualizations to begin policy conversations</a:t>
            </a:r>
          </a:p>
          <a:p>
            <a:pPr marL="1200150" lvl="2" indent="-285750">
              <a:lnSpc>
                <a:spcPct val="200000"/>
              </a:lnSpc>
              <a:buFont typeface="Arial" panose="020B0604020202020204" pitchFamily="34" charset="0"/>
              <a:buChar char="•"/>
            </a:pPr>
            <a:r>
              <a:rPr lang="en-US" dirty="0"/>
              <a:t>Use data visualizations to support change in policies</a:t>
            </a:r>
          </a:p>
          <a:p>
            <a:pPr marL="1200150" lvl="2" indent="-285750">
              <a:lnSpc>
                <a:spcPct val="200000"/>
              </a:lnSpc>
              <a:buFont typeface="Arial" panose="020B0604020202020204" pitchFamily="34" charset="0"/>
              <a:buChar char="•"/>
            </a:pPr>
            <a:r>
              <a:rPr lang="en-US" dirty="0"/>
              <a:t>Use visualizations to understand needs for a parking study or policy implementation plan</a:t>
            </a:r>
          </a:p>
        </p:txBody>
      </p:sp>
      <p:sp>
        <p:nvSpPr>
          <p:cNvPr id="7" name="Title 1"/>
          <p:cNvSpPr txBox="1">
            <a:spLocks/>
          </p:cNvSpPr>
          <p:nvPr/>
        </p:nvSpPr>
        <p:spPr bwMode="auto">
          <a:xfrm>
            <a:off x="196702" y="237829"/>
            <a:ext cx="7772400" cy="8254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Database Summary</a:t>
            </a:r>
            <a:endParaRPr lang="en-US" dirty="0"/>
          </a:p>
        </p:txBody>
      </p:sp>
    </p:spTree>
    <p:extLst>
      <p:ext uri="{BB962C8B-B14F-4D97-AF65-F5344CB8AC3E}">
        <p14:creationId xmlns:p14="http://schemas.microsoft.com/office/powerpoint/2010/main" val="1312616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2</a:t>
            </a:fld>
            <a:endParaRPr lang="en-US"/>
          </a:p>
        </p:txBody>
      </p:sp>
      <p:sp>
        <p:nvSpPr>
          <p:cNvPr id="3" name="Rectangle 2"/>
          <p:cNvSpPr/>
          <p:nvPr/>
        </p:nvSpPr>
        <p:spPr>
          <a:xfrm>
            <a:off x="526055" y="1088604"/>
            <a:ext cx="7958725" cy="3970318"/>
          </a:xfrm>
          <a:prstGeom prst="rect">
            <a:avLst/>
          </a:prstGeom>
        </p:spPr>
        <p:txBody>
          <a:bodyPr wrap="square">
            <a:spAutoFit/>
          </a:bodyPr>
          <a:lstStyle/>
          <a:p>
            <a:r>
              <a:rPr lang="en-US" dirty="0"/>
              <a:t>The Value Pricing Pilot (VPP) Parking Pricing Regional Analysis Project will analyze regional parking policy approaches and develop and demonstrate local parking strategies, using a new regional parking database.</a:t>
            </a:r>
            <a:br>
              <a:rPr lang="en-US" dirty="0"/>
            </a:br>
            <a:r>
              <a:rPr lang="en-US" dirty="0"/>
              <a:t/>
            </a:r>
            <a:br>
              <a:rPr lang="en-US" dirty="0"/>
            </a:br>
            <a:r>
              <a:rPr lang="en-US" dirty="0"/>
              <a:t>This project builds on a decade of parking policy analysis work at MTC, including both support for local planning efforts and development of supportive regional policies.</a:t>
            </a:r>
            <a:br>
              <a:rPr lang="en-US" dirty="0"/>
            </a:br>
            <a:r>
              <a:rPr lang="en-US" dirty="0"/>
              <a:t/>
            </a:r>
            <a:br>
              <a:rPr lang="en-US" dirty="0"/>
            </a:br>
            <a:r>
              <a:rPr lang="en-US" dirty="0"/>
              <a:t>This project is a two year regional initiative led by the Metropolitan Transportation Commission (MTC), made possible by a grant from the Federal Highway Administration (FHWA) through the Value Pricing Pilot (VPP) Program. Participation is invited from local jurisdictions, transit agencies, Caltrans, ABAG, CMAs, development, business and community stakeholders, and other interested parties.</a:t>
            </a:r>
          </a:p>
        </p:txBody>
      </p:sp>
      <p:sp>
        <p:nvSpPr>
          <p:cNvPr id="6" name="Title 1"/>
          <p:cNvSpPr txBox="1">
            <a:spLocks/>
          </p:cNvSpPr>
          <p:nvPr/>
        </p:nvSpPr>
        <p:spPr bwMode="auto">
          <a:xfrm>
            <a:off x="187649" y="102027"/>
            <a:ext cx="7725080" cy="10932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Introduction</a:t>
            </a:r>
            <a:endParaRPr lang="en-US" dirty="0"/>
          </a:p>
        </p:txBody>
      </p:sp>
    </p:spTree>
    <p:extLst>
      <p:ext uri="{BB962C8B-B14F-4D97-AF65-F5344CB8AC3E}">
        <p14:creationId xmlns:p14="http://schemas.microsoft.com/office/powerpoint/2010/main" val="3126096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6810" y="0"/>
            <a:ext cx="7772400" cy="882502"/>
          </a:xfrm>
        </p:spPr>
        <p:txBody>
          <a:bodyPr/>
          <a:lstStyle/>
          <a:p>
            <a:r>
              <a:rPr lang="en-US" dirty="0" smtClean="0"/>
              <a:t>Database and Data Visualizations</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20</a:t>
            </a:fld>
            <a:endParaRPr lang="en-US"/>
          </a:p>
        </p:txBody>
      </p:sp>
      <p:sp>
        <p:nvSpPr>
          <p:cNvPr id="6" name="TextBox 5"/>
          <p:cNvSpPr txBox="1"/>
          <p:nvPr/>
        </p:nvSpPr>
        <p:spPr>
          <a:xfrm>
            <a:off x="680485" y="1167034"/>
            <a:ext cx="7474687" cy="4992392"/>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lang="en-US" dirty="0"/>
              <a:t>Standardization - improves ability to make comparisons, improves use of “lessons learned” approach</a:t>
            </a:r>
          </a:p>
          <a:p>
            <a:pPr marL="742950" lvl="1" indent="-285750">
              <a:lnSpc>
                <a:spcPct val="200000"/>
              </a:lnSpc>
              <a:buFont typeface="Arial" panose="020B0604020202020204" pitchFamily="34" charset="0"/>
              <a:buChar char="•"/>
            </a:pPr>
            <a:r>
              <a:rPr lang="en-US" dirty="0"/>
              <a:t>Streamline process time, and costs: automate calculations &amp; analysis, increases transparency, reduces error</a:t>
            </a:r>
          </a:p>
          <a:p>
            <a:pPr marL="742950" lvl="1" indent="-285750">
              <a:lnSpc>
                <a:spcPct val="200000"/>
              </a:lnSpc>
              <a:buFont typeface="Arial" panose="020B0604020202020204" pitchFamily="34" charset="0"/>
              <a:buChar char="•"/>
            </a:pPr>
            <a:r>
              <a:rPr lang="en-US" dirty="0"/>
              <a:t>Improve local understanding of very local patterns, leading to development of appropriate strategies, e.g., pricing, access to less used parking, multi-modal access improvements, wayfinding, employee programs, </a:t>
            </a:r>
            <a:r>
              <a:rPr lang="en-US" dirty="0" err="1"/>
              <a:t>etc</a:t>
            </a:r>
            <a:endParaRPr lang="en-US" dirty="0"/>
          </a:p>
          <a:p>
            <a:pPr marL="742950" lvl="1" indent="-285750">
              <a:lnSpc>
                <a:spcPct val="200000"/>
              </a:lnSpc>
              <a:buFont typeface="Arial" panose="020B0604020202020204" pitchFamily="34" charset="0"/>
              <a:buChar char="•"/>
            </a:pPr>
            <a:r>
              <a:rPr lang="en-US" dirty="0"/>
              <a:t>Improve regional understanding of patterns</a:t>
            </a:r>
          </a:p>
        </p:txBody>
      </p:sp>
    </p:spTree>
    <p:extLst>
      <p:ext uri="{BB962C8B-B14F-4D97-AF65-F5344CB8AC3E}">
        <p14:creationId xmlns:p14="http://schemas.microsoft.com/office/powerpoint/2010/main" val="3141849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Discussion</a:t>
            </a:r>
            <a:br>
              <a:rPr lang="en-US" dirty="0" smtClean="0"/>
            </a:br>
            <a:r>
              <a:rPr lang="en-US" i="1" dirty="0" smtClean="0"/>
              <a:t>Database/Data Visualization</a:t>
            </a:r>
            <a:endParaRPr lang="en-US" i="1" dirty="0"/>
          </a:p>
        </p:txBody>
      </p:sp>
      <p:sp>
        <p:nvSpPr>
          <p:cNvPr id="4" name="Slide Number Placeholder 3"/>
          <p:cNvSpPr>
            <a:spLocks noGrp="1"/>
          </p:cNvSpPr>
          <p:nvPr>
            <p:ph type="sldNum" sz="quarter" idx="12"/>
          </p:nvPr>
        </p:nvSpPr>
        <p:spPr/>
        <p:txBody>
          <a:bodyPr/>
          <a:lstStyle/>
          <a:p>
            <a:fld id="{0713EEDF-9BF7-4102-8C65-26C8316F49FD}" type="slidenum">
              <a:rPr lang="en-US" smtClean="0"/>
              <a:t>21</a:t>
            </a:fld>
            <a:endParaRPr lang="en-US"/>
          </a:p>
        </p:txBody>
      </p:sp>
    </p:spTree>
    <p:extLst>
      <p:ext uri="{BB962C8B-B14F-4D97-AF65-F5344CB8AC3E}">
        <p14:creationId xmlns:p14="http://schemas.microsoft.com/office/powerpoint/2010/main" val="755111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Interpreting Thematic Maps</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22</a:t>
            </a:fld>
            <a:endParaRPr lang="en-US"/>
          </a:p>
        </p:txBody>
      </p:sp>
    </p:spTree>
    <p:extLst>
      <p:ext uri="{BB962C8B-B14F-4D97-AF65-F5344CB8AC3E}">
        <p14:creationId xmlns:p14="http://schemas.microsoft.com/office/powerpoint/2010/main" val="38566623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23</a:t>
            </a:fld>
            <a:endParaRPr lang="en-US"/>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7390" t="10010" r="27893" b="54162"/>
          <a:stretch/>
        </p:blipFill>
        <p:spPr>
          <a:xfrm>
            <a:off x="488887" y="3111748"/>
            <a:ext cx="3992580" cy="3114517"/>
          </a:xfrm>
          <a:prstGeom prst="rect">
            <a:avLst/>
          </a:prstGeom>
          <a:ln>
            <a:solidFill>
              <a:schemeClr val="bg1">
                <a:lumMod val="65000"/>
              </a:schemeClr>
            </a:solidFill>
          </a:ln>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l="8236" t="8134" r="8915" b="524"/>
          <a:stretch/>
        </p:blipFill>
        <p:spPr>
          <a:xfrm>
            <a:off x="4645883" y="3111748"/>
            <a:ext cx="3973017" cy="3098930"/>
          </a:xfrm>
          <a:prstGeom prst="rect">
            <a:avLst/>
          </a:prstGeom>
          <a:ln>
            <a:solidFill>
              <a:schemeClr val="bg1">
                <a:lumMod val="65000"/>
              </a:schemeClr>
            </a:solidFill>
          </a:ln>
        </p:spPr>
      </p:pic>
      <p:sp>
        <p:nvSpPr>
          <p:cNvPr id="24" name="TextBox 23"/>
          <p:cNvSpPr txBox="1"/>
          <p:nvPr/>
        </p:nvSpPr>
        <p:spPr>
          <a:xfrm>
            <a:off x="488887" y="953453"/>
            <a:ext cx="7474687" cy="646331"/>
          </a:xfrm>
          <a:prstGeom prst="rect">
            <a:avLst/>
          </a:prstGeom>
          <a:noFill/>
        </p:spPr>
        <p:txBody>
          <a:bodyPr wrap="square" rtlCol="0">
            <a:spAutoFit/>
          </a:bodyPr>
          <a:lstStyle/>
          <a:p>
            <a:pPr marL="800100" lvl="1" indent="-342900">
              <a:buFont typeface="+mj-lt"/>
              <a:buAutoNum type="arabicPeriod"/>
            </a:pPr>
            <a:endParaRPr lang="en-US" dirty="0"/>
          </a:p>
          <a:p>
            <a:pPr marL="800100" lvl="1" indent="-342900">
              <a:buFont typeface="+mj-lt"/>
              <a:buAutoNum type="arabicPeriod"/>
            </a:pPr>
            <a:r>
              <a:rPr lang="en-US" dirty="0" smtClean="0"/>
              <a:t>Is supply underutilized or overutilized?</a:t>
            </a:r>
            <a:endParaRPr lang="en-US" dirty="0"/>
          </a:p>
        </p:txBody>
      </p:sp>
      <p:sp>
        <p:nvSpPr>
          <p:cNvPr id="25" name="TextBox 24"/>
          <p:cNvSpPr txBox="1"/>
          <p:nvPr/>
        </p:nvSpPr>
        <p:spPr>
          <a:xfrm>
            <a:off x="1530037" y="2280751"/>
            <a:ext cx="1665836" cy="830997"/>
          </a:xfrm>
          <a:prstGeom prst="rect">
            <a:avLst/>
          </a:prstGeom>
          <a:noFill/>
        </p:spPr>
        <p:txBody>
          <a:bodyPr wrap="square" rtlCol="0">
            <a:spAutoFit/>
          </a:bodyPr>
          <a:lstStyle/>
          <a:p>
            <a:r>
              <a:rPr lang="en-US" sz="1200" b="1" dirty="0" smtClean="0"/>
              <a:t>Occupancy</a:t>
            </a:r>
          </a:p>
          <a:p>
            <a:r>
              <a:rPr lang="en-US" sz="1200" dirty="0" smtClean="0"/>
              <a:t>    On-street    36%</a:t>
            </a:r>
          </a:p>
          <a:p>
            <a:r>
              <a:rPr lang="en-US" sz="1200" u="sng" dirty="0" smtClean="0"/>
              <a:t>    Off-street    29%</a:t>
            </a:r>
          </a:p>
          <a:p>
            <a:r>
              <a:rPr lang="en-US" sz="1200" dirty="0" smtClean="0"/>
              <a:t>    Total	</a:t>
            </a:r>
            <a:r>
              <a:rPr lang="en-US" sz="1200" dirty="0"/>
              <a:t> </a:t>
            </a:r>
            <a:r>
              <a:rPr lang="en-US" sz="1200" dirty="0" smtClean="0"/>
              <a:t> 31%</a:t>
            </a:r>
            <a:endParaRPr lang="en-US" sz="1200" dirty="0"/>
          </a:p>
        </p:txBody>
      </p:sp>
      <p:sp>
        <p:nvSpPr>
          <p:cNvPr id="26" name="TextBox 25"/>
          <p:cNvSpPr txBox="1"/>
          <p:nvPr/>
        </p:nvSpPr>
        <p:spPr>
          <a:xfrm>
            <a:off x="5910405" y="2289082"/>
            <a:ext cx="1665836" cy="830997"/>
          </a:xfrm>
          <a:prstGeom prst="rect">
            <a:avLst/>
          </a:prstGeom>
          <a:noFill/>
        </p:spPr>
        <p:txBody>
          <a:bodyPr wrap="square" rtlCol="0">
            <a:spAutoFit/>
          </a:bodyPr>
          <a:lstStyle/>
          <a:p>
            <a:r>
              <a:rPr lang="en-US" sz="1200" b="1" dirty="0" smtClean="0"/>
              <a:t>Occupancy</a:t>
            </a:r>
          </a:p>
          <a:p>
            <a:r>
              <a:rPr lang="en-US" sz="1200" dirty="0" smtClean="0"/>
              <a:t>    On-street    86%</a:t>
            </a:r>
          </a:p>
          <a:p>
            <a:r>
              <a:rPr lang="en-US" sz="1200" u="sng" dirty="0" smtClean="0"/>
              <a:t>    Off-street    91%</a:t>
            </a:r>
          </a:p>
          <a:p>
            <a:r>
              <a:rPr lang="en-US" sz="1200" dirty="0" smtClean="0"/>
              <a:t>    Total	</a:t>
            </a:r>
            <a:r>
              <a:rPr lang="en-US" sz="1200" dirty="0"/>
              <a:t> </a:t>
            </a:r>
            <a:r>
              <a:rPr lang="en-US" sz="1200" dirty="0" smtClean="0"/>
              <a:t> 90%</a:t>
            </a:r>
            <a:endParaRPr lang="en-US" sz="1200" dirty="0"/>
          </a:p>
        </p:txBody>
      </p:sp>
      <p:sp>
        <p:nvSpPr>
          <p:cNvPr id="10" name="Title 1"/>
          <p:cNvSpPr txBox="1">
            <a:spLocks/>
          </p:cNvSpPr>
          <p:nvPr/>
        </p:nvSpPr>
        <p:spPr bwMode="auto">
          <a:xfrm>
            <a:off x="191174" y="85061"/>
            <a:ext cx="7772400" cy="8254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Thematic Maps</a:t>
            </a:r>
            <a:endParaRPr lang="en-US" dirty="0"/>
          </a:p>
        </p:txBody>
      </p:sp>
    </p:spTree>
    <p:extLst>
      <p:ext uri="{BB962C8B-B14F-4D97-AF65-F5344CB8AC3E}">
        <p14:creationId xmlns:p14="http://schemas.microsoft.com/office/powerpoint/2010/main" val="2056792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24</a:t>
            </a:fld>
            <a:endParaRPr lang="en-US"/>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7892" t="6191" r="8745"/>
          <a:stretch/>
        </p:blipFill>
        <p:spPr>
          <a:xfrm>
            <a:off x="4660341" y="3041963"/>
            <a:ext cx="3918118" cy="3119376"/>
          </a:xfrm>
          <a:prstGeom prst="rect">
            <a:avLst/>
          </a:prstGeom>
          <a:ln>
            <a:solidFill>
              <a:schemeClr val="bg1">
                <a:lumMod val="65000"/>
              </a:schemeClr>
            </a:solidFill>
          </a:ln>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7563" t="6191" r="8767"/>
          <a:stretch/>
        </p:blipFill>
        <p:spPr>
          <a:xfrm>
            <a:off x="561316" y="3041962"/>
            <a:ext cx="3932524" cy="3119377"/>
          </a:xfrm>
          <a:prstGeom prst="rect">
            <a:avLst/>
          </a:prstGeom>
          <a:ln>
            <a:solidFill>
              <a:schemeClr val="bg1">
                <a:lumMod val="65000"/>
              </a:schemeClr>
            </a:solidFill>
          </a:ln>
        </p:spPr>
      </p:pic>
      <p:sp>
        <p:nvSpPr>
          <p:cNvPr id="22" name="TextBox 21"/>
          <p:cNvSpPr txBox="1"/>
          <p:nvPr/>
        </p:nvSpPr>
        <p:spPr>
          <a:xfrm>
            <a:off x="488887" y="950254"/>
            <a:ext cx="7474687" cy="1200329"/>
          </a:xfrm>
          <a:prstGeom prst="rect">
            <a:avLst/>
          </a:prstGeom>
          <a:noFill/>
        </p:spPr>
        <p:txBody>
          <a:bodyPr wrap="square" rtlCol="0">
            <a:spAutoFit/>
          </a:bodyPr>
          <a:lstStyle/>
          <a:p>
            <a:pPr lvl="1"/>
            <a:r>
              <a:rPr lang="en-US" dirty="0" smtClean="0"/>
              <a:t>2. What is the peak period?</a:t>
            </a:r>
          </a:p>
          <a:p>
            <a:pPr lvl="1"/>
            <a:endParaRPr lang="en-US" dirty="0" smtClean="0"/>
          </a:p>
          <a:p>
            <a:pPr lvl="1"/>
            <a:r>
              <a:rPr lang="en-US" dirty="0" smtClean="0"/>
              <a:t>3. </a:t>
            </a:r>
            <a:r>
              <a:rPr lang="en-US" dirty="0"/>
              <a:t>On-street vs. off-street</a:t>
            </a:r>
          </a:p>
          <a:p>
            <a:pPr lvl="1"/>
            <a:endParaRPr lang="en-US" dirty="0" smtClean="0"/>
          </a:p>
        </p:txBody>
      </p:sp>
      <p:sp>
        <p:nvSpPr>
          <p:cNvPr id="23" name="Oval 22"/>
          <p:cNvSpPr/>
          <p:nvPr/>
        </p:nvSpPr>
        <p:spPr>
          <a:xfrm>
            <a:off x="2027175" y="3884916"/>
            <a:ext cx="1910281" cy="1575304"/>
          </a:xfrm>
          <a:prstGeom prst="ellipse">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053293" y="3813998"/>
            <a:ext cx="1910281" cy="1575304"/>
          </a:xfrm>
          <a:prstGeom prst="ellipse">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bwMode="auto">
          <a:xfrm>
            <a:off x="191174" y="85061"/>
            <a:ext cx="7772400" cy="8254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Thematic Maps</a:t>
            </a:r>
            <a:endParaRPr lang="en-US" dirty="0"/>
          </a:p>
        </p:txBody>
      </p:sp>
    </p:spTree>
    <p:extLst>
      <p:ext uri="{BB962C8B-B14F-4D97-AF65-F5344CB8AC3E}">
        <p14:creationId xmlns:p14="http://schemas.microsoft.com/office/powerpoint/2010/main" val="193317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25</a:t>
            </a:fld>
            <a:endParaRPr lang="en-US"/>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7934" t="5957" r="8904"/>
          <a:stretch/>
        </p:blipFill>
        <p:spPr>
          <a:xfrm>
            <a:off x="4585862" y="3023853"/>
            <a:ext cx="3898919" cy="3119377"/>
          </a:xfrm>
          <a:prstGeom prst="rect">
            <a:avLst/>
          </a:prstGeom>
          <a:ln>
            <a:solidFill>
              <a:schemeClr val="bg1">
                <a:lumMod val="65000"/>
              </a:schemeClr>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7933" t="5805" r="8496" b="1321"/>
          <a:stretch/>
        </p:blipFill>
        <p:spPr>
          <a:xfrm>
            <a:off x="511588" y="3023854"/>
            <a:ext cx="3967458" cy="3119377"/>
          </a:xfrm>
          <a:prstGeom prst="rect">
            <a:avLst/>
          </a:prstGeom>
          <a:ln>
            <a:solidFill>
              <a:schemeClr val="bg1">
                <a:lumMod val="65000"/>
              </a:schemeClr>
            </a:solidFill>
          </a:ln>
        </p:spPr>
      </p:pic>
      <p:sp>
        <p:nvSpPr>
          <p:cNvPr id="3" name="Rectangle 2"/>
          <p:cNvSpPr/>
          <p:nvPr/>
        </p:nvSpPr>
        <p:spPr>
          <a:xfrm>
            <a:off x="209316" y="983681"/>
            <a:ext cx="7006295" cy="369332"/>
          </a:xfrm>
          <a:prstGeom prst="rect">
            <a:avLst/>
          </a:prstGeom>
        </p:spPr>
        <p:txBody>
          <a:bodyPr wrap="square">
            <a:spAutoFit/>
          </a:bodyPr>
          <a:lstStyle/>
          <a:p>
            <a:pPr lvl="1"/>
            <a:r>
              <a:rPr lang="en-US" dirty="0" smtClean="0"/>
              <a:t>4. Are </a:t>
            </a:r>
            <a:r>
              <a:rPr lang="en-US" dirty="0"/>
              <a:t>there hot spots? Or specific patterns?</a:t>
            </a:r>
          </a:p>
        </p:txBody>
      </p:sp>
      <p:sp>
        <p:nvSpPr>
          <p:cNvPr id="8" name="Title 1"/>
          <p:cNvSpPr txBox="1">
            <a:spLocks/>
          </p:cNvSpPr>
          <p:nvPr/>
        </p:nvSpPr>
        <p:spPr bwMode="auto">
          <a:xfrm>
            <a:off x="191174" y="85061"/>
            <a:ext cx="7772400" cy="8254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Thematic Maps</a:t>
            </a:r>
            <a:endParaRPr lang="en-US" dirty="0"/>
          </a:p>
        </p:txBody>
      </p:sp>
    </p:spTree>
    <p:extLst>
      <p:ext uri="{BB962C8B-B14F-4D97-AF65-F5344CB8AC3E}">
        <p14:creationId xmlns:p14="http://schemas.microsoft.com/office/powerpoint/2010/main" val="35129783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26</a:t>
            </a:fld>
            <a:endParaRPr lang="en-US"/>
          </a:p>
        </p:txBody>
      </p:sp>
      <p:sp>
        <p:nvSpPr>
          <p:cNvPr id="22" name="TextBox 21"/>
          <p:cNvSpPr txBox="1"/>
          <p:nvPr/>
        </p:nvSpPr>
        <p:spPr>
          <a:xfrm>
            <a:off x="488887" y="950254"/>
            <a:ext cx="4083113" cy="923330"/>
          </a:xfrm>
          <a:prstGeom prst="rect">
            <a:avLst/>
          </a:prstGeom>
          <a:noFill/>
        </p:spPr>
        <p:txBody>
          <a:bodyPr wrap="square" rtlCol="0">
            <a:spAutoFit/>
          </a:bodyPr>
          <a:lstStyle/>
          <a:p>
            <a:pPr lvl="1"/>
            <a:r>
              <a:rPr lang="en-US" dirty="0" smtClean="0"/>
              <a:t>5. How does occupancy correlate with regulations?</a:t>
            </a:r>
          </a:p>
          <a:p>
            <a:pPr marL="800100" lvl="1" indent="-342900">
              <a:buFont typeface="+mj-lt"/>
              <a:buAutoNum type="arabicPeriod"/>
            </a:pPr>
            <a:endParaRPr lang="en-US" dirty="0"/>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7926" t="6561" r="8304"/>
          <a:stretch/>
        </p:blipFill>
        <p:spPr>
          <a:xfrm>
            <a:off x="5241957" y="3835374"/>
            <a:ext cx="3242824" cy="2559045"/>
          </a:xfrm>
          <a:prstGeom prst="rect">
            <a:avLst/>
          </a:prstGeom>
          <a:ln>
            <a:solidFill>
              <a:schemeClr val="bg1">
                <a:lumMod val="65000"/>
              </a:schemeClr>
            </a:solidFill>
          </a:ln>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7887" t="6668" r="8390"/>
          <a:stretch/>
        </p:blipFill>
        <p:spPr>
          <a:xfrm>
            <a:off x="586795" y="2309811"/>
            <a:ext cx="3985205" cy="3143048"/>
          </a:xfrm>
          <a:prstGeom prst="rect">
            <a:avLst/>
          </a:prstGeom>
          <a:ln>
            <a:solidFill>
              <a:schemeClr val="bg1">
                <a:lumMod val="65000"/>
              </a:schemeClr>
            </a:solidFill>
          </a:ln>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8087" t="7003" r="8243"/>
          <a:stretch/>
        </p:blipFill>
        <p:spPr>
          <a:xfrm>
            <a:off x="5241957" y="1183449"/>
            <a:ext cx="3242824" cy="2550012"/>
          </a:xfrm>
          <a:prstGeom prst="rect">
            <a:avLst/>
          </a:prstGeom>
          <a:ln>
            <a:solidFill>
              <a:schemeClr val="bg1">
                <a:lumMod val="65000"/>
              </a:schemeClr>
            </a:solidFill>
          </a:ln>
        </p:spPr>
      </p:pic>
      <p:sp>
        <p:nvSpPr>
          <p:cNvPr id="9" name="Title 1"/>
          <p:cNvSpPr txBox="1">
            <a:spLocks/>
          </p:cNvSpPr>
          <p:nvPr/>
        </p:nvSpPr>
        <p:spPr bwMode="auto">
          <a:xfrm>
            <a:off x="191174" y="85061"/>
            <a:ext cx="7772400" cy="8254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Thematic Maps</a:t>
            </a:r>
            <a:endParaRPr lang="en-US" dirty="0"/>
          </a:p>
        </p:txBody>
      </p:sp>
    </p:spTree>
    <p:extLst>
      <p:ext uri="{BB962C8B-B14F-4D97-AF65-F5344CB8AC3E}">
        <p14:creationId xmlns:p14="http://schemas.microsoft.com/office/powerpoint/2010/main" val="2582214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27</a:t>
            </a:fld>
            <a:endParaRPr lang="en-US"/>
          </a:p>
        </p:txBody>
      </p:sp>
      <p:sp>
        <p:nvSpPr>
          <p:cNvPr id="22" name="TextBox 21"/>
          <p:cNvSpPr txBox="1"/>
          <p:nvPr/>
        </p:nvSpPr>
        <p:spPr>
          <a:xfrm>
            <a:off x="488887" y="950254"/>
            <a:ext cx="7474687" cy="1477328"/>
          </a:xfrm>
          <a:prstGeom prst="rect">
            <a:avLst/>
          </a:prstGeom>
          <a:noFill/>
        </p:spPr>
        <p:txBody>
          <a:bodyPr wrap="square" rtlCol="0">
            <a:spAutoFit/>
          </a:bodyPr>
          <a:lstStyle/>
          <a:p>
            <a:pPr lvl="2"/>
            <a:r>
              <a:rPr lang="en-US" dirty="0" smtClean="0"/>
              <a:t>Do </a:t>
            </a:r>
            <a:r>
              <a:rPr lang="en-US" dirty="0"/>
              <a:t>current regulations and prices support desired occupancy patterns (e.g., 85% performance goal), or do current pricing/regulations (of lack thereof) create problems in some places, at some times?</a:t>
            </a:r>
          </a:p>
          <a:p>
            <a:pPr marL="800100" lvl="1" indent="-342900">
              <a:buFont typeface="Arial" panose="020B0604020202020204" pitchFamily="34" charset="0"/>
              <a:buChar char="•"/>
            </a:pP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8515" t="6153" r="8712"/>
          <a:stretch/>
        </p:blipFill>
        <p:spPr>
          <a:xfrm>
            <a:off x="373215" y="2700642"/>
            <a:ext cx="4209862" cy="3376907"/>
          </a:xfrm>
          <a:prstGeom prst="rect">
            <a:avLst/>
          </a:prstGeom>
          <a:ln>
            <a:solidFill>
              <a:schemeClr val="bg1">
                <a:lumMod val="65000"/>
              </a:schemeClr>
            </a:solidFill>
          </a:ln>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7892" t="6191" r="8745"/>
          <a:stretch/>
        </p:blipFill>
        <p:spPr>
          <a:xfrm>
            <a:off x="4704468" y="2704272"/>
            <a:ext cx="4237033" cy="3373277"/>
          </a:xfrm>
          <a:prstGeom prst="rect">
            <a:avLst/>
          </a:prstGeom>
          <a:ln>
            <a:solidFill>
              <a:schemeClr val="bg1">
                <a:lumMod val="65000"/>
              </a:schemeClr>
            </a:solidFill>
          </a:ln>
        </p:spPr>
      </p:pic>
      <p:sp>
        <p:nvSpPr>
          <p:cNvPr id="8" name="Title 1"/>
          <p:cNvSpPr txBox="1">
            <a:spLocks/>
          </p:cNvSpPr>
          <p:nvPr/>
        </p:nvSpPr>
        <p:spPr bwMode="auto">
          <a:xfrm>
            <a:off x="191174" y="85061"/>
            <a:ext cx="7772400" cy="8254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Thematic Maps</a:t>
            </a:r>
            <a:endParaRPr lang="en-US" dirty="0"/>
          </a:p>
        </p:txBody>
      </p:sp>
    </p:spTree>
    <p:extLst>
      <p:ext uri="{BB962C8B-B14F-4D97-AF65-F5344CB8AC3E}">
        <p14:creationId xmlns:p14="http://schemas.microsoft.com/office/powerpoint/2010/main" val="24805961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7772400" cy="882502"/>
          </a:xfrm>
        </p:spPr>
        <p:txBody>
          <a:bodyPr/>
          <a:lstStyle/>
          <a:p>
            <a:r>
              <a:rPr lang="en-US" dirty="0" smtClean="0"/>
              <a:t>Translating observations to policies</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28</a:t>
            </a:fld>
            <a:endParaRPr lang="en-US"/>
          </a:p>
        </p:txBody>
      </p:sp>
      <p:graphicFrame>
        <p:nvGraphicFramePr>
          <p:cNvPr id="11" name="Diagram 10"/>
          <p:cNvGraphicFramePr/>
          <p:nvPr>
            <p:extLst>
              <p:ext uri="{D42A27DB-BD31-4B8C-83A1-F6EECF244321}">
                <p14:modId xmlns:p14="http://schemas.microsoft.com/office/powerpoint/2010/main" val="1516856372"/>
              </p:ext>
            </p:extLst>
          </p:nvPr>
        </p:nvGraphicFramePr>
        <p:xfrm>
          <a:off x="1560213" y="882504"/>
          <a:ext cx="6524531" cy="5174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1518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7772400" cy="882502"/>
          </a:xfrm>
        </p:spPr>
        <p:txBody>
          <a:bodyPr/>
          <a:lstStyle/>
          <a:p>
            <a:r>
              <a:rPr lang="en-US" dirty="0" smtClean="0"/>
              <a:t>Translating observations to policies</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29</a:t>
            </a:fld>
            <a:endParaRPr lang="en-US"/>
          </a:p>
        </p:txBody>
      </p:sp>
      <p:graphicFrame>
        <p:nvGraphicFramePr>
          <p:cNvPr id="5" name="Diagram 4"/>
          <p:cNvGraphicFramePr/>
          <p:nvPr>
            <p:extLst>
              <p:ext uri="{D42A27DB-BD31-4B8C-83A1-F6EECF244321}">
                <p14:modId xmlns:p14="http://schemas.microsoft.com/office/powerpoint/2010/main" val="1842283415"/>
              </p:ext>
            </p:extLst>
          </p:nvPr>
        </p:nvGraphicFramePr>
        <p:xfrm>
          <a:off x="1560213" y="787651"/>
          <a:ext cx="6823296" cy="5536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6948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3</a:t>
            </a:fld>
            <a:endParaRPr lang="en-US"/>
          </a:p>
        </p:txBody>
      </p:sp>
      <p:sp>
        <p:nvSpPr>
          <p:cNvPr id="6" name="Title 1"/>
          <p:cNvSpPr txBox="1">
            <a:spLocks/>
          </p:cNvSpPr>
          <p:nvPr/>
        </p:nvSpPr>
        <p:spPr bwMode="auto">
          <a:xfrm>
            <a:off x="187649" y="102027"/>
            <a:ext cx="7725080" cy="10932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Project Overview</a:t>
            </a:r>
            <a:endParaRPr lang="en-US" dirty="0"/>
          </a:p>
        </p:txBody>
      </p:sp>
      <p:sp>
        <p:nvSpPr>
          <p:cNvPr id="7" name="TextBox 6"/>
          <p:cNvSpPr txBox="1"/>
          <p:nvPr/>
        </p:nvSpPr>
        <p:spPr>
          <a:xfrm>
            <a:off x="618426" y="1118671"/>
            <a:ext cx="3928437" cy="6063198"/>
          </a:xfrm>
          <a:prstGeom prst="rect">
            <a:avLst/>
          </a:prstGeom>
          <a:noFill/>
        </p:spPr>
        <p:txBody>
          <a:bodyPr wrap="square" rtlCol="0">
            <a:spAutoFit/>
          </a:bodyPr>
          <a:lstStyle/>
          <a:p>
            <a:pPr>
              <a:lnSpc>
                <a:spcPct val="200000"/>
              </a:lnSpc>
            </a:pPr>
            <a:r>
              <a:rPr lang="en-US" sz="1600" b="1" dirty="0" smtClean="0"/>
              <a:t>Database</a:t>
            </a:r>
          </a:p>
          <a:p>
            <a:pPr marL="285750" indent="-285750">
              <a:lnSpc>
                <a:spcPct val="200000"/>
              </a:lnSpc>
              <a:buFont typeface="Arial" panose="020B0604020202020204" pitchFamily="34" charset="0"/>
              <a:buChar char="•"/>
            </a:pPr>
            <a:r>
              <a:rPr lang="en-US" sz="1600" dirty="0" smtClean="0"/>
              <a:t>Data collection for 25 cities</a:t>
            </a:r>
          </a:p>
          <a:p>
            <a:pPr marL="285750" indent="-285750">
              <a:lnSpc>
                <a:spcPct val="200000"/>
              </a:lnSpc>
              <a:buFont typeface="Arial" panose="020B0604020202020204" pitchFamily="34" charset="0"/>
              <a:buChar char="•"/>
            </a:pPr>
            <a:r>
              <a:rPr lang="en-US" sz="1600" dirty="0" smtClean="0"/>
              <a:t>Standardizing data collection process</a:t>
            </a:r>
          </a:p>
          <a:p>
            <a:pPr marL="285750" indent="-285750">
              <a:lnSpc>
                <a:spcPct val="200000"/>
              </a:lnSpc>
              <a:buFont typeface="Arial" panose="020B0604020202020204" pitchFamily="34" charset="0"/>
              <a:buChar char="•"/>
            </a:pPr>
            <a:r>
              <a:rPr lang="en-US" sz="1600" dirty="0" smtClean="0"/>
              <a:t>Centralizing data storage</a:t>
            </a:r>
          </a:p>
          <a:p>
            <a:pPr marL="285750" indent="-285750">
              <a:lnSpc>
                <a:spcPct val="200000"/>
              </a:lnSpc>
              <a:buFont typeface="Arial" panose="020B0604020202020204" pitchFamily="34" charset="0"/>
              <a:buChar char="•"/>
            </a:pPr>
            <a:r>
              <a:rPr lang="en-US" sz="1600" dirty="0" smtClean="0"/>
              <a:t>Improving regional analysis</a:t>
            </a:r>
          </a:p>
          <a:p>
            <a:pPr>
              <a:lnSpc>
                <a:spcPct val="200000"/>
              </a:lnSpc>
            </a:pPr>
            <a:r>
              <a:rPr lang="en-US" sz="1600" b="1" dirty="0" smtClean="0"/>
              <a:t>Policy Research</a:t>
            </a:r>
            <a:endParaRPr lang="en-US" sz="1600" b="1" dirty="0"/>
          </a:p>
          <a:p>
            <a:pPr marL="285750" indent="-285750">
              <a:lnSpc>
                <a:spcPct val="200000"/>
              </a:lnSpc>
              <a:buFont typeface="Arial" panose="020B0604020202020204" pitchFamily="34" charset="0"/>
              <a:buChar char="•"/>
            </a:pPr>
            <a:r>
              <a:rPr lang="en-US" sz="1600" dirty="0" smtClean="0"/>
              <a:t>Compiling relevant research applications in the Bay Area</a:t>
            </a:r>
          </a:p>
          <a:p>
            <a:pPr marL="285750" indent="-285750">
              <a:lnSpc>
                <a:spcPct val="200000"/>
              </a:lnSpc>
              <a:buFont typeface="Arial" panose="020B0604020202020204" pitchFamily="34" charset="0"/>
              <a:buChar char="•"/>
            </a:pPr>
            <a:r>
              <a:rPr lang="en-US" sz="1600" dirty="0" smtClean="0"/>
              <a:t>Analyzing methods for enacting parking pricing policies</a:t>
            </a:r>
          </a:p>
          <a:p>
            <a:pPr marL="285750" indent="-285750">
              <a:lnSpc>
                <a:spcPct val="200000"/>
              </a:lnSpc>
              <a:buFont typeface="Arial" panose="020B0604020202020204" pitchFamily="34" charset="0"/>
              <a:buChar char="•"/>
            </a:pPr>
            <a:endParaRPr lang="en-US" sz="1600" dirty="0"/>
          </a:p>
          <a:p>
            <a:pPr marL="800100" lvl="1" indent="-342900">
              <a:lnSpc>
                <a:spcPct val="200000"/>
              </a:lnSpc>
              <a:buFont typeface="+mj-lt"/>
              <a:buAutoNum type="arabicPeriod"/>
            </a:pPr>
            <a:endParaRPr lang="en-US" dirty="0" smtClean="0"/>
          </a:p>
        </p:txBody>
      </p:sp>
      <p:pic>
        <p:nvPicPr>
          <p:cNvPr id="9" name="9e9f35ca-b33c-4e0d-915a-b03316cddf82" descr="EFF37C6D-EED2-4241-8FEF-F195DEADB4D7@mt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195" y="2390660"/>
            <a:ext cx="5278805" cy="31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84384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5308"/>
          <a:stretch/>
        </p:blipFill>
        <p:spPr>
          <a:xfrm>
            <a:off x="4136546" y="430545"/>
            <a:ext cx="5007454" cy="6258882"/>
          </a:xfrm>
          <a:prstGeom prst="rect">
            <a:avLst/>
          </a:prstGeom>
        </p:spPr>
      </p:pic>
      <p:sp>
        <p:nvSpPr>
          <p:cNvPr id="4" name="Slide Number Placeholder 3"/>
          <p:cNvSpPr>
            <a:spLocks noGrp="1"/>
          </p:cNvSpPr>
          <p:nvPr>
            <p:ph type="sldNum" sz="quarter" idx="12"/>
          </p:nvPr>
        </p:nvSpPr>
        <p:spPr/>
        <p:txBody>
          <a:bodyPr/>
          <a:lstStyle/>
          <a:p>
            <a:fld id="{0713EEDF-9BF7-4102-8C65-26C8316F49FD}" type="slidenum">
              <a:rPr lang="en-US" smtClean="0"/>
              <a:t>30</a:t>
            </a:fld>
            <a:endParaRPr lang="en-US"/>
          </a:p>
        </p:txBody>
      </p:sp>
      <p:sp>
        <p:nvSpPr>
          <p:cNvPr id="5" name="Title 1"/>
          <p:cNvSpPr txBox="1">
            <a:spLocks/>
          </p:cNvSpPr>
          <p:nvPr/>
        </p:nvSpPr>
        <p:spPr bwMode="auto">
          <a:xfrm>
            <a:off x="191174" y="85061"/>
            <a:ext cx="7772400" cy="8254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a:t>Application – City of </a:t>
            </a:r>
            <a:r>
              <a:rPr lang="en-US" dirty="0" smtClean="0"/>
              <a:t>Hayward</a:t>
            </a:r>
            <a:endParaRPr lang="en-US" dirty="0"/>
          </a:p>
        </p:txBody>
      </p:sp>
      <p:sp>
        <p:nvSpPr>
          <p:cNvPr id="8" name="TextBox 7"/>
          <p:cNvSpPr txBox="1"/>
          <p:nvPr/>
        </p:nvSpPr>
        <p:spPr>
          <a:xfrm>
            <a:off x="435724" y="1598840"/>
            <a:ext cx="4083113" cy="3831818"/>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dirty="0" smtClean="0"/>
              <a:t>Peak period</a:t>
            </a:r>
          </a:p>
          <a:p>
            <a:pPr marL="742950" lvl="1" indent="-285750">
              <a:lnSpc>
                <a:spcPct val="150000"/>
              </a:lnSpc>
              <a:buFont typeface="Arial" panose="020B0604020202020204" pitchFamily="34" charset="0"/>
              <a:buChar char="•"/>
            </a:pPr>
            <a:r>
              <a:rPr lang="en-US" dirty="0" smtClean="0"/>
              <a:t>Corridor  </a:t>
            </a:r>
          </a:p>
          <a:p>
            <a:pPr marL="742950" lvl="1" indent="-285750">
              <a:lnSpc>
                <a:spcPct val="150000"/>
              </a:lnSpc>
              <a:buFont typeface="Arial" panose="020B0604020202020204" pitchFamily="34" charset="0"/>
              <a:buChar char="•"/>
            </a:pPr>
            <a:r>
              <a:rPr lang="en-US" dirty="0" smtClean="0"/>
              <a:t>Total supply</a:t>
            </a:r>
          </a:p>
          <a:p>
            <a:pPr marL="742950" lvl="1" indent="-285750">
              <a:lnSpc>
                <a:spcPct val="150000"/>
              </a:lnSpc>
              <a:buFont typeface="Arial" panose="020B0604020202020204" pitchFamily="34" charset="0"/>
              <a:buChar char="•"/>
            </a:pPr>
            <a:r>
              <a:rPr lang="en-US" dirty="0" smtClean="0"/>
              <a:t>On-street vs off-street</a:t>
            </a:r>
          </a:p>
          <a:p>
            <a:pPr marL="742950" lvl="1" indent="-285750">
              <a:lnSpc>
                <a:spcPct val="150000"/>
              </a:lnSpc>
              <a:buFont typeface="Arial" panose="020B0604020202020204" pitchFamily="34" charset="0"/>
              <a:buChar char="•"/>
            </a:pPr>
            <a:r>
              <a:rPr lang="en-US" dirty="0" smtClean="0"/>
              <a:t>Hot spot areas</a:t>
            </a:r>
          </a:p>
          <a:p>
            <a:pPr marL="742950" lvl="1" indent="-285750">
              <a:lnSpc>
                <a:spcPct val="150000"/>
              </a:lnSpc>
              <a:buFont typeface="Arial" panose="020B0604020202020204" pitchFamily="34" charset="0"/>
              <a:buChar char="•"/>
            </a:pPr>
            <a:r>
              <a:rPr lang="en-US" dirty="0" smtClean="0"/>
              <a:t>Patterns</a:t>
            </a:r>
          </a:p>
          <a:p>
            <a:pPr marL="742950" lvl="1" indent="-285750">
              <a:lnSpc>
                <a:spcPct val="150000"/>
              </a:lnSpc>
              <a:buFont typeface="Arial" panose="020B0604020202020204" pitchFamily="34" charset="0"/>
              <a:buChar char="•"/>
            </a:pPr>
            <a:r>
              <a:rPr lang="en-US" dirty="0" smtClean="0"/>
              <a:t>Regulations</a:t>
            </a:r>
          </a:p>
          <a:p>
            <a:pPr marL="742950" lvl="1" indent="-285750">
              <a:lnSpc>
                <a:spcPct val="150000"/>
              </a:lnSpc>
              <a:buFont typeface="Arial" panose="020B0604020202020204" pitchFamily="34" charset="0"/>
              <a:buChar char="•"/>
            </a:pPr>
            <a:r>
              <a:rPr lang="en-US" dirty="0" smtClean="0"/>
              <a:t>Enforcement</a:t>
            </a:r>
            <a:endParaRPr lang="en-US" dirty="0"/>
          </a:p>
          <a:p>
            <a:pPr marL="742950" lvl="1" indent="-285750">
              <a:lnSpc>
                <a:spcPct val="150000"/>
              </a:lnSpc>
              <a:buFont typeface="Arial" panose="020B0604020202020204" pitchFamily="34" charset="0"/>
              <a:buChar char="•"/>
            </a:pPr>
            <a:endParaRPr lang="en-US" dirty="0" smtClean="0"/>
          </a:p>
        </p:txBody>
      </p:sp>
    </p:spTree>
    <p:extLst>
      <p:ext uri="{BB962C8B-B14F-4D97-AF65-F5344CB8AC3E}">
        <p14:creationId xmlns:p14="http://schemas.microsoft.com/office/powerpoint/2010/main" val="3154908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31</a:t>
            </a:fld>
            <a:endParaRPr lang="en-US"/>
          </a:p>
        </p:txBody>
      </p:sp>
      <p:sp>
        <p:nvSpPr>
          <p:cNvPr id="5" name="Title 1"/>
          <p:cNvSpPr txBox="1">
            <a:spLocks/>
          </p:cNvSpPr>
          <p:nvPr/>
        </p:nvSpPr>
        <p:spPr bwMode="auto">
          <a:xfrm>
            <a:off x="191174" y="85061"/>
            <a:ext cx="7772400" cy="8254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a:t>Application – City of Santa Rosa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80" y="1006181"/>
            <a:ext cx="8532508" cy="5238662"/>
          </a:xfrm>
          <a:prstGeom prst="rect">
            <a:avLst/>
          </a:prstGeom>
          <a:ln>
            <a:solidFill>
              <a:schemeClr val="bg1">
                <a:lumMod val="50000"/>
              </a:schemeClr>
            </a:solidFill>
          </a:ln>
        </p:spPr>
      </p:pic>
    </p:spTree>
    <p:extLst>
      <p:ext uri="{BB962C8B-B14F-4D97-AF65-F5344CB8AC3E}">
        <p14:creationId xmlns:p14="http://schemas.microsoft.com/office/powerpoint/2010/main" val="38597724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1860" y="2571048"/>
            <a:ext cx="7772400" cy="882502"/>
          </a:xfrm>
        </p:spPr>
        <p:txBody>
          <a:bodyPr/>
          <a:lstStyle/>
          <a:p>
            <a:r>
              <a:rPr lang="en-US" dirty="0" smtClean="0"/>
              <a:t>Questions?</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32</a:t>
            </a:fld>
            <a:endParaRPr lang="en-US"/>
          </a:p>
        </p:txBody>
      </p:sp>
    </p:spTree>
    <p:extLst>
      <p:ext uri="{BB962C8B-B14F-4D97-AF65-F5344CB8AC3E}">
        <p14:creationId xmlns:p14="http://schemas.microsoft.com/office/powerpoint/2010/main" val="22129302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0741" y="5111826"/>
            <a:ext cx="7772400" cy="804851"/>
          </a:xfrm>
        </p:spPr>
        <p:txBody>
          <a:bodyPr/>
          <a:lstStyle/>
          <a:p>
            <a:r>
              <a:rPr lang="en-US" dirty="0" smtClean="0"/>
              <a:t>PART 2: POLICY QUESTIONS</a:t>
            </a:r>
            <a:br>
              <a:rPr lang="en-US" dirty="0" smtClean="0"/>
            </a:br>
            <a:r>
              <a:rPr lang="en-US" dirty="0" smtClean="0"/>
              <a:t/>
            </a:r>
            <a:br>
              <a:rPr lang="en-US" dirty="0" smtClean="0"/>
            </a:br>
            <a:r>
              <a:rPr lang="en-US" dirty="0" smtClean="0"/>
              <a:t>Also available at </a:t>
            </a:r>
            <a:r>
              <a:rPr lang="en-US" u="sng" dirty="0" smtClean="0"/>
              <a:t>parkingpolicy.com</a:t>
            </a:r>
            <a:endParaRPr lang="en-US" u="sng" dirty="0"/>
          </a:p>
        </p:txBody>
      </p:sp>
      <p:sp>
        <p:nvSpPr>
          <p:cNvPr id="4" name="Slide Number Placeholder 3"/>
          <p:cNvSpPr>
            <a:spLocks noGrp="1"/>
          </p:cNvSpPr>
          <p:nvPr>
            <p:ph type="sldNum" sz="quarter" idx="12"/>
          </p:nvPr>
        </p:nvSpPr>
        <p:spPr/>
        <p:txBody>
          <a:bodyPr/>
          <a:lstStyle/>
          <a:p>
            <a:fld id="{0713EEDF-9BF7-4102-8C65-26C8316F49FD}" type="slidenum">
              <a:rPr lang="en-US" smtClean="0"/>
              <a:t>33</a:t>
            </a:fld>
            <a:endParaRPr lang="en-US"/>
          </a:p>
        </p:txBody>
      </p:sp>
      <p:pic>
        <p:nvPicPr>
          <p:cNvPr id="3" name="Picture 2"/>
          <p:cNvPicPr>
            <a:picLocks noChangeAspect="1"/>
          </p:cNvPicPr>
          <p:nvPr/>
        </p:nvPicPr>
        <p:blipFill rotWithShape="1">
          <a:blip r:embed="rId3"/>
          <a:srcRect b="30481"/>
          <a:stretch/>
        </p:blipFill>
        <p:spPr>
          <a:xfrm>
            <a:off x="0" y="0"/>
            <a:ext cx="9144000" cy="4437651"/>
          </a:xfrm>
          <a:prstGeom prst="rect">
            <a:avLst/>
          </a:prstGeom>
        </p:spPr>
      </p:pic>
    </p:spTree>
    <p:extLst>
      <p:ext uri="{BB962C8B-B14F-4D97-AF65-F5344CB8AC3E}">
        <p14:creationId xmlns:p14="http://schemas.microsoft.com/office/powerpoint/2010/main" val="7643127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2772" y="0"/>
            <a:ext cx="7772400" cy="882502"/>
          </a:xfrm>
        </p:spPr>
        <p:txBody>
          <a:bodyPr/>
          <a:lstStyle/>
          <a:p>
            <a:pPr algn="l"/>
            <a:r>
              <a:rPr lang="en-US" dirty="0" smtClean="0"/>
              <a:t>Policy Analysis - Importance</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34</a:t>
            </a:fld>
            <a:endParaRPr lang="en-US"/>
          </a:p>
        </p:txBody>
      </p:sp>
      <p:sp>
        <p:nvSpPr>
          <p:cNvPr id="6" name="TextBox 5"/>
          <p:cNvSpPr txBox="1"/>
          <p:nvPr/>
        </p:nvSpPr>
        <p:spPr>
          <a:xfrm>
            <a:off x="680485" y="1179958"/>
            <a:ext cx="7474687" cy="3416320"/>
          </a:xfrm>
          <a:prstGeom prst="rect">
            <a:avLst/>
          </a:prstGeom>
          <a:noFill/>
        </p:spPr>
        <p:txBody>
          <a:bodyPr wrap="square" rtlCol="0">
            <a:spAutoFit/>
          </a:bodyPr>
          <a:lstStyle/>
          <a:p>
            <a:pPr lvl="1">
              <a:lnSpc>
                <a:spcPct val="150000"/>
              </a:lnSpc>
            </a:pPr>
            <a:endParaRPr lang="en-US" dirty="0" smtClean="0"/>
          </a:p>
          <a:p>
            <a:pPr marL="1257300" lvl="2" indent="-342900">
              <a:lnSpc>
                <a:spcPct val="150000"/>
              </a:lnSpc>
              <a:buFont typeface="Arial" panose="020B0604020202020204" pitchFamily="34" charset="0"/>
              <a:buChar char="•"/>
            </a:pPr>
            <a:r>
              <a:rPr lang="en-US" dirty="0" smtClean="0"/>
              <a:t>Analysis &amp; Recommendations for local jurisdiction, transit agencies, and regional agencies</a:t>
            </a:r>
          </a:p>
          <a:p>
            <a:pPr marL="1257300" lvl="2" indent="-342900">
              <a:lnSpc>
                <a:spcPct val="150000"/>
              </a:lnSpc>
              <a:buFont typeface="Arial" panose="020B0604020202020204" pitchFamily="34" charset="0"/>
              <a:buChar char="•"/>
            </a:pPr>
            <a:r>
              <a:rPr lang="en-US" dirty="0" smtClean="0"/>
              <a:t>Provide a central source of best practices &amp; applications throughout the Bay Area</a:t>
            </a:r>
          </a:p>
          <a:p>
            <a:pPr marL="1257300" lvl="2" indent="-342900">
              <a:lnSpc>
                <a:spcPct val="150000"/>
              </a:lnSpc>
              <a:buFont typeface="Arial" panose="020B0604020202020204" pitchFamily="34" charset="0"/>
              <a:buChar char="•"/>
            </a:pPr>
            <a:r>
              <a:rPr lang="en-US" dirty="0" smtClean="0"/>
              <a:t>Address key issues, defined by policy questions</a:t>
            </a:r>
          </a:p>
          <a:p>
            <a:pPr marL="1257300" lvl="2" indent="-342900">
              <a:lnSpc>
                <a:spcPct val="150000"/>
              </a:lnSpc>
              <a:buFont typeface="Arial" panose="020B0604020202020204" pitchFamily="34" charset="0"/>
              <a:buChar char="•"/>
            </a:pPr>
            <a:r>
              <a:rPr lang="en-US" dirty="0" smtClean="0"/>
              <a:t>Provide new research</a:t>
            </a:r>
          </a:p>
          <a:p>
            <a:pPr marL="1257300" lvl="2" indent="-342900">
              <a:lnSpc>
                <a:spcPct val="150000"/>
              </a:lnSpc>
              <a:buFont typeface="Arial" panose="020B0604020202020204" pitchFamily="34" charset="0"/>
              <a:buChar char="•"/>
            </a:pPr>
            <a:r>
              <a:rPr lang="en-US" dirty="0" smtClean="0"/>
              <a:t>Provide a forum for adding information </a:t>
            </a:r>
          </a:p>
        </p:txBody>
      </p:sp>
    </p:spTree>
    <p:extLst>
      <p:ext uri="{BB962C8B-B14F-4D97-AF65-F5344CB8AC3E}">
        <p14:creationId xmlns:p14="http://schemas.microsoft.com/office/powerpoint/2010/main" val="9948201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2772" y="0"/>
            <a:ext cx="7772400" cy="882502"/>
          </a:xfrm>
        </p:spPr>
        <p:txBody>
          <a:bodyPr/>
          <a:lstStyle/>
          <a:p>
            <a:pPr algn="l"/>
            <a:r>
              <a:rPr lang="en-US" dirty="0" smtClean="0"/>
              <a:t>Policy Questions: Analysis Methods</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35</a:t>
            </a:fld>
            <a:endParaRPr lang="en-US"/>
          </a:p>
        </p:txBody>
      </p:sp>
      <p:sp>
        <p:nvSpPr>
          <p:cNvPr id="6" name="TextBox 5"/>
          <p:cNvSpPr txBox="1"/>
          <p:nvPr/>
        </p:nvSpPr>
        <p:spPr>
          <a:xfrm>
            <a:off x="-722975" y="882502"/>
            <a:ext cx="6418696" cy="5493812"/>
          </a:xfrm>
          <a:prstGeom prst="rect">
            <a:avLst/>
          </a:prstGeom>
          <a:noFill/>
        </p:spPr>
        <p:txBody>
          <a:bodyPr wrap="square" rtlCol="0">
            <a:spAutoFit/>
          </a:bodyPr>
          <a:lstStyle/>
          <a:p>
            <a:pPr marL="1257300" lvl="2" indent="-342900">
              <a:lnSpc>
                <a:spcPct val="150000"/>
              </a:lnSpc>
              <a:buAutoNum type="arabicPeriod"/>
            </a:pPr>
            <a:r>
              <a:rPr lang="en-US" dirty="0"/>
              <a:t>Research of existing studies and practices from the region, </a:t>
            </a:r>
            <a:r>
              <a:rPr lang="en-US" dirty="0" smtClean="0"/>
              <a:t>country</a:t>
            </a:r>
            <a:r>
              <a:rPr lang="en-US" dirty="0"/>
              <a:t>, and internationally</a:t>
            </a:r>
          </a:p>
          <a:p>
            <a:pPr marL="1714500" lvl="3" indent="-342900">
              <a:lnSpc>
                <a:spcPct val="150000"/>
              </a:lnSpc>
              <a:buFont typeface="Arial" panose="020B0604020202020204" pitchFamily="34" charset="0"/>
              <a:buChar char="•"/>
            </a:pPr>
            <a:r>
              <a:rPr lang="en-US" dirty="0"/>
              <a:t>Best practices</a:t>
            </a:r>
          </a:p>
          <a:p>
            <a:pPr marL="1714500" lvl="3" indent="-342900">
              <a:lnSpc>
                <a:spcPct val="150000"/>
              </a:lnSpc>
              <a:buFont typeface="Arial" panose="020B0604020202020204" pitchFamily="34" charset="0"/>
              <a:buChar char="•"/>
            </a:pPr>
            <a:r>
              <a:rPr lang="en-US" dirty="0"/>
              <a:t>Academic research</a:t>
            </a:r>
          </a:p>
          <a:p>
            <a:pPr marL="1714500" lvl="3" indent="-342900">
              <a:lnSpc>
                <a:spcPct val="150000"/>
              </a:lnSpc>
              <a:buFont typeface="Arial" panose="020B0604020202020204" pitchFamily="34" charset="0"/>
              <a:buChar char="•"/>
            </a:pPr>
            <a:r>
              <a:rPr lang="en-US" dirty="0"/>
              <a:t>Case studies</a:t>
            </a:r>
          </a:p>
          <a:p>
            <a:pPr lvl="2">
              <a:lnSpc>
                <a:spcPct val="150000"/>
              </a:lnSpc>
            </a:pPr>
            <a:r>
              <a:rPr lang="en-US" dirty="0"/>
              <a:t>2. Original analysis for this project</a:t>
            </a:r>
          </a:p>
          <a:p>
            <a:pPr marL="1714500" lvl="3" indent="-342900">
              <a:lnSpc>
                <a:spcPct val="150000"/>
              </a:lnSpc>
              <a:buFont typeface="Arial" panose="020B0604020202020204" pitchFamily="34" charset="0"/>
              <a:buChar char="•"/>
            </a:pPr>
            <a:r>
              <a:rPr lang="en-US" dirty="0"/>
              <a:t>New data collection and existing data </a:t>
            </a:r>
          </a:p>
          <a:p>
            <a:pPr marL="1714500" lvl="3" indent="-342900">
              <a:lnSpc>
                <a:spcPct val="150000"/>
              </a:lnSpc>
              <a:buFont typeface="Arial" panose="020B0604020202020204" pitchFamily="34" charset="0"/>
              <a:buChar char="•"/>
            </a:pPr>
            <a:r>
              <a:rPr lang="en-US" dirty="0"/>
              <a:t>GIS-based </a:t>
            </a:r>
          </a:p>
          <a:p>
            <a:pPr marL="1714500" lvl="3" indent="-342900">
              <a:lnSpc>
                <a:spcPct val="150000"/>
              </a:lnSpc>
              <a:buFont typeface="Arial" panose="020B0604020202020204" pitchFamily="34" charset="0"/>
              <a:buChar char="•"/>
            </a:pPr>
            <a:r>
              <a:rPr lang="en-US" dirty="0"/>
              <a:t>Modeling</a:t>
            </a:r>
          </a:p>
          <a:p>
            <a:pPr marL="1714500" lvl="3" indent="-342900">
              <a:lnSpc>
                <a:spcPct val="150000"/>
              </a:lnSpc>
              <a:buFont typeface="Arial" panose="020B0604020202020204" pitchFamily="34" charset="0"/>
              <a:buChar char="•"/>
            </a:pPr>
            <a:r>
              <a:rPr lang="en-US" dirty="0"/>
              <a:t>Input by Parking TAC, MTC staff, other professionals</a:t>
            </a:r>
          </a:p>
          <a:p>
            <a:pPr marL="1714500" lvl="3" indent="-342900">
              <a:lnSpc>
                <a:spcPct val="150000"/>
              </a:lnSpc>
              <a:buFont typeface="Arial" panose="020B0604020202020204" pitchFamily="34" charset="0"/>
              <a:buChar char="•"/>
            </a:pPr>
            <a:r>
              <a:rPr lang="en-US" dirty="0"/>
              <a:t>Expert panel</a:t>
            </a:r>
          </a:p>
          <a:p>
            <a:pPr marL="1714500" lvl="3" indent="-342900">
              <a:lnSpc>
                <a:spcPct val="150000"/>
              </a:lnSpc>
              <a:buFont typeface="Arial" panose="020B0604020202020204" pitchFamily="34" charset="0"/>
              <a:buChar char="•"/>
            </a:pPr>
            <a:r>
              <a:rPr lang="en-US" dirty="0"/>
              <a:t>MTC Commissioners’ input</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882" t="15072" r="21505" b="34456"/>
          <a:stretch/>
        </p:blipFill>
        <p:spPr>
          <a:xfrm>
            <a:off x="5695721" y="2939356"/>
            <a:ext cx="2908453" cy="1654204"/>
          </a:xfrm>
          <a:prstGeom prst="rect">
            <a:avLst/>
          </a:prstGeom>
          <a:ln>
            <a:solidFill>
              <a:schemeClr val="bg1">
                <a:lumMod val="50000"/>
              </a:schemeClr>
            </a:solidFill>
          </a:ln>
        </p:spPr>
      </p:pic>
      <p:pic>
        <p:nvPicPr>
          <p:cNvPr id="2050" name="Picture 2" descr="http://static1.squarespace.com/static/5353d4cce4b0dd001184c736/t/539b9450e4b0958f787201b8/1402705106852/Screen+Shot+2013-03-21+at+4.49.58+PM+copy.jpg?format=1500w"/>
          <p:cNvPicPr>
            <a:picLocks noChangeAspect="1" noChangeArrowheads="1"/>
          </p:cNvPicPr>
          <p:nvPr/>
        </p:nvPicPr>
        <p:blipFill rotWithShape="1">
          <a:blip r:embed="rId4">
            <a:extLst>
              <a:ext uri="{28A0092B-C50C-407E-A947-70E740481C1C}">
                <a14:useLocalDpi xmlns:a14="http://schemas.microsoft.com/office/drawing/2010/main" val="0"/>
              </a:ext>
            </a:extLst>
          </a:blip>
          <a:srcRect l="49386" b="38816"/>
          <a:stretch/>
        </p:blipFill>
        <p:spPr bwMode="auto">
          <a:xfrm>
            <a:off x="5695721" y="1054899"/>
            <a:ext cx="2908452" cy="1763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files.tested.com/photos/2013/01/28/44235-meter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73304" y="4675022"/>
            <a:ext cx="2930869" cy="164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1530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2772" y="0"/>
            <a:ext cx="7772400" cy="882502"/>
          </a:xfrm>
        </p:spPr>
        <p:txBody>
          <a:bodyPr/>
          <a:lstStyle/>
          <a:p>
            <a:pPr algn="l"/>
            <a:r>
              <a:rPr lang="en-US" dirty="0"/>
              <a:t>Key Policy Questions</a:t>
            </a:r>
            <a:br>
              <a:rPr lang="en-US" dirty="0"/>
            </a:br>
            <a:r>
              <a:rPr lang="en-US" sz="1400" dirty="0"/>
              <a:t>Some of the 11 study questions have been combined for this discussion</a:t>
            </a:r>
          </a:p>
        </p:txBody>
      </p:sp>
      <p:sp>
        <p:nvSpPr>
          <p:cNvPr id="4" name="Slide Number Placeholder 3"/>
          <p:cNvSpPr>
            <a:spLocks noGrp="1"/>
          </p:cNvSpPr>
          <p:nvPr>
            <p:ph type="sldNum" sz="quarter" idx="12"/>
          </p:nvPr>
        </p:nvSpPr>
        <p:spPr/>
        <p:txBody>
          <a:bodyPr/>
          <a:lstStyle/>
          <a:p>
            <a:fld id="{0713EEDF-9BF7-4102-8C65-26C8316F49FD}" type="slidenum">
              <a:rPr lang="en-US" smtClean="0"/>
              <a:t>36</a:t>
            </a:fld>
            <a:endParaRPr lang="en-US"/>
          </a:p>
        </p:txBody>
      </p:sp>
      <p:sp>
        <p:nvSpPr>
          <p:cNvPr id="6" name="TextBox 5"/>
          <p:cNvSpPr txBox="1"/>
          <p:nvPr/>
        </p:nvSpPr>
        <p:spPr>
          <a:xfrm>
            <a:off x="1010094" y="1016892"/>
            <a:ext cx="7474687" cy="6273512"/>
          </a:xfrm>
          <a:prstGeom prst="rect">
            <a:avLst/>
          </a:prstGeom>
          <a:noFill/>
        </p:spPr>
        <p:txBody>
          <a:bodyPr wrap="square" rtlCol="0">
            <a:spAutoFit/>
          </a:bodyPr>
          <a:lstStyle/>
          <a:p>
            <a:pPr marL="800100" lvl="1" indent="-342900">
              <a:lnSpc>
                <a:spcPct val="150000"/>
              </a:lnSpc>
              <a:buFont typeface="+mj-lt"/>
              <a:buAutoNum type="arabicPeriod"/>
            </a:pPr>
            <a:r>
              <a:rPr lang="en-US" dirty="0"/>
              <a:t>Supply &amp; Demand in the Bay Area</a:t>
            </a:r>
          </a:p>
          <a:p>
            <a:pPr lvl="2">
              <a:lnSpc>
                <a:spcPct val="150000"/>
              </a:lnSpc>
            </a:pPr>
            <a:r>
              <a:rPr lang="en-US" sz="1400" dirty="0"/>
              <a:t>Where parking supply and demand do not match</a:t>
            </a:r>
          </a:p>
          <a:p>
            <a:pPr lvl="2">
              <a:lnSpc>
                <a:spcPct val="150000"/>
              </a:lnSpc>
            </a:pPr>
            <a:r>
              <a:rPr lang="en-US" sz="1400" dirty="0"/>
              <a:t>Conditions for successful local parking pricing policies</a:t>
            </a:r>
          </a:p>
          <a:p>
            <a:pPr marL="800100" lvl="1" indent="-342900">
              <a:lnSpc>
                <a:spcPct val="150000"/>
              </a:lnSpc>
              <a:buFont typeface="+mj-lt"/>
              <a:buAutoNum type="arabicPeriod"/>
            </a:pPr>
            <a:r>
              <a:rPr lang="en-US" dirty="0"/>
              <a:t>Parking Requirements &amp; Unbundling</a:t>
            </a:r>
          </a:p>
          <a:p>
            <a:pPr lvl="2">
              <a:lnSpc>
                <a:spcPct val="150000"/>
              </a:lnSpc>
            </a:pPr>
            <a:r>
              <a:rPr lang="en-US" sz="1400" dirty="0"/>
              <a:t>Impact of reduced parking requirements</a:t>
            </a:r>
          </a:p>
          <a:p>
            <a:pPr lvl="2">
              <a:lnSpc>
                <a:spcPct val="150000"/>
              </a:lnSpc>
            </a:pPr>
            <a:r>
              <a:rPr lang="en-US" sz="1400" dirty="0"/>
              <a:t>Demand for housing with lower amounts of parking</a:t>
            </a:r>
          </a:p>
          <a:p>
            <a:pPr lvl="2">
              <a:lnSpc>
                <a:spcPct val="150000"/>
              </a:lnSpc>
            </a:pPr>
            <a:r>
              <a:rPr lang="en-US" sz="1400" dirty="0"/>
              <a:t>Impact of unbundling parking</a:t>
            </a:r>
            <a:endParaRPr lang="en-US" dirty="0"/>
          </a:p>
          <a:p>
            <a:pPr marL="800100" lvl="1" indent="-342900">
              <a:lnSpc>
                <a:spcPct val="150000"/>
              </a:lnSpc>
              <a:buFont typeface="+mj-lt"/>
              <a:buAutoNum type="arabicPeriod"/>
            </a:pPr>
            <a:r>
              <a:rPr lang="en-US" dirty="0"/>
              <a:t>Parking Structure Analysis</a:t>
            </a:r>
          </a:p>
          <a:p>
            <a:pPr lvl="2">
              <a:lnSpc>
                <a:spcPct val="150000"/>
              </a:lnSpc>
            </a:pPr>
            <a:r>
              <a:rPr lang="en-US" sz="1400" dirty="0"/>
              <a:t>Planned or proposed parking structures</a:t>
            </a:r>
          </a:p>
          <a:p>
            <a:pPr marL="800100" lvl="1" indent="-342900">
              <a:lnSpc>
                <a:spcPct val="150000"/>
              </a:lnSpc>
              <a:buFont typeface="+mj-lt"/>
              <a:buAutoNum type="arabicPeriod"/>
            </a:pPr>
            <a:r>
              <a:rPr lang="en-US" dirty="0"/>
              <a:t>Employee Programs</a:t>
            </a:r>
          </a:p>
          <a:p>
            <a:pPr lvl="2">
              <a:lnSpc>
                <a:spcPct val="150000"/>
              </a:lnSpc>
            </a:pPr>
            <a:r>
              <a:rPr lang="en-US" sz="1400" dirty="0"/>
              <a:t>Impact of a regional parking cash-out program</a:t>
            </a:r>
          </a:p>
          <a:p>
            <a:pPr marL="800100" lvl="1" indent="-342900">
              <a:lnSpc>
                <a:spcPct val="150000"/>
              </a:lnSpc>
              <a:buFont typeface="+mj-lt"/>
              <a:buAutoNum type="arabicPeriod"/>
            </a:pPr>
            <a:r>
              <a:rPr lang="en-US" dirty="0"/>
              <a:t>Regional </a:t>
            </a:r>
            <a:r>
              <a:rPr lang="en-US" dirty="0" smtClean="0"/>
              <a:t>Parking Pricing </a:t>
            </a:r>
            <a:r>
              <a:rPr lang="en-US" dirty="0"/>
              <a:t>Policies</a:t>
            </a:r>
          </a:p>
          <a:p>
            <a:pPr lvl="2">
              <a:lnSpc>
                <a:spcPct val="150000"/>
              </a:lnSpc>
            </a:pPr>
            <a:r>
              <a:rPr lang="en-US" sz="1400" dirty="0"/>
              <a:t>Considerations for an effective regional role </a:t>
            </a:r>
          </a:p>
          <a:p>
            <a:pPr marL="800100" lvl="1" indent="-342900">
              <a:lnSpc>
                <a:spcPct val="150000"/>
              </a:lnSpc>
              <a:buFont typeface="+mj-lt"/>
              <a:buAutoNum type="arabicPeriod"/>
            </a:pPr>
            <a:r>
              <a:rPr lang="en-US" dirty="0"/>
              <a:t>Enacting Pricing Policies</a:t>
            </a:r>
          </a:p>
          <a:p>
            <a:pPr lvl="2">
              <a:lnSpc>
                <a:spcPct val="150000"/>
              </a:lnSpc>
            </a:pPr>
            <a:r>
              <a:rPr lang="en-US" sz="1400" dirty="0"/>
              <a:t>Conditions, perception and approaches to enact successful policies</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2798337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303" y="12976"/>
            <a:ext cx="5476634" cy="557981"/>
          </a:xfrm>
          <a:noFill/>
        </p:spPr>
        <p:txBody>
          <a:bodyPr>
            <a:normAutofit fontScale="90000"/>
          </a:bodyPr>
          <a:lstStyle/>
          <a:p>
            <a:pPr marL="800100" lvl="1" indent="-342900" algn="l">
              <a:lnSpc>
                <a:spcPct val="150000"/>
              </a:lnSpc>
            </a:pPr>
            <a:r>
              <a:rPr lang="en-US" sz="2400" b="1" dirty="0" smtClean="0">
                <a:solidFill>
                  <a:schemeClr val="accent1"/>
                </a:solidFill>
              </a:rPr>
              <a:t>#1  SUPPLY &amp; DEMAND IN THE BAY AREA</a:t>
            </a:r>
            <a:endParaRPr lang="en-US" sz="2400" b="1" dirty="0">
              <a:solidFill>
                <a:schemeClr val="accent1"/>
              </a:solidFill>
            </a:endParaRPr>
          </a:p>
        </p:txBody>
      </p:sp>
      <p:sp>
        <p:nvSpPr>
          <p:cNvPr id="4" name="Slide Number Placeholder 3"/>
          <p:cNvSpPr>
            <a:spLocks noGrp="1"/>
          </p:cNvSpPr>
          <p:nvPr>
            <p:ph type="sldNum" sz="quarter" idx="12"/>
          </p:nvPr>
        </p:nvSpPr>
        <p:spPr/>
        <p:txBody>
          <a:bodyPr/>
          <a:lstStyle/>
          <a:p>
            <a:fld id="{0713EEDF-9BF7-4102-8C65-26C8316F49FD}" type="slidenum">
              <a:rPr lang="en-US" smtClean="0"/>
              <a:t>37</a:t>
            </a:fld>
            <a:endParaRPr lang="en-US"/>
          </a:p>
        </p:txBody>
      </p:sp>
      <p:sp>
        <p:nvSpPr>
          <p:cNvPr id="6" name="TextBox 5"/>
          <p:cNvSpPr txBox="1"/>
          <p:nvPr/>
        </p:nvSpPr>
        <p:spPr>
          <a:xfrm>
            <a:off x="-2" y="1159143"/>
            <a:ext cx="5295333" cy="3000821"/>
          </a:xfrm>
          <a:prstGeom prst="rect">
            <a:avLst/>
          </a:prstGeom>
          <a:noFill/>
        </p:spPr>
        <p:txBody>
          <a:bodyPr wrap="square" rtlCol="0">
            <a:spAutoFit/>
          </a:bodyPr>
          <a:lstStyle/>
          <a:p>
            <a:pPr marL="800100" lvl="1" indent="-342900">
              <a:lnSpc>
                <a:spcPct val="150000"/>
              </a:lnSpc>
              <a:buFont typeface="+mj-lt"/>
              <a:buAutoNum type="arabicPeriod"/>
            </a:pPr>
            <a:endParaRPr lang="en-US" dirty="0"/>
          </a:p>
          <a:p>
            <a:pPr marL="800100" lvl="1" indent="-342900">
              <a:lnSpc>
                <a:spcPct val="150000"/>
              </a:lnSpc>
              <a:buFont typeface="Arial" panose="020B0604020202020204" pitchFamily="34" charset="0"/>
              <a:buChar char="•"/>
            </a:pPr>
            <a:endParaRPr lang="en-US" sz="1200" dirty="0"/>
          </a:p>
          <a:p>
            <a:pPr marL="800100" lvl="1" indent="-342900">
              <a:lnSpc>
                <a:spcPct val="150000"/>
              </a:lnSpc>
              <a:buFont typeface="+mj-lt"/>
              <a:buAutoNum type="arabicPeriod"/>
            </a:pPr>
            <a:endParaRPr lang="en-US" dirty="0"/>
          </a:p>
          <a:p>
            <a:pPr marL="800100" lvl="1" indent="-342900">
              <a:lnSpc>
                <a:spcPct val="150000"/>
              </a:lnSpc>
              <a:buFont typeface="+mj-lt"/>
              <a:buAutoNum type="arabicPeriod"/>
            </a:pPr>
            <a:endParaRPr lang="en-US" b="1" dirty="0" smtClean="0"/>
          </a:p>
          <a:p>
            <a:pPr marL="742950" lvl="1" indent="-285750">
              <a:lnSpc>
                <a:spcPct val="150000"/>
              </a:lnSpc>
              <a:buFont typeface="Arial" panose="020B0604020202020204" pitchFamily="34" charset="0"/>
              <a:buChar char="•"/>
            </a:pPr>
            <a:endParaRPr lang="en-US" sz="1200" dirty="0"/>
          </a:p>
          <a:p>
            <a:pPr marL="742950" lvl="1" indent="-285750">
              <a:lnSpc>
                <a:spcPct val="150000"/>
              </a:lnSpc>
              <a:buFont typeface="Arial" panose="020B0604020202020204" pitchFamily="34" charset="0"/>
              <a:buChar char="•"/>
            </a:pPr>
            <a:endParaRPr lang="en-US" sz="1200" dirty="0" smtClean="0"/>
          </a:p>
          <a:p>
            <a:pPr lvl="1">
              <a:lnSpc>
                <a:spcPct val="150000"/>
              </a:lnSpc>
            </a:pPr>
            <a:endParaRPr lang="en-US" dirty="0" smtClean="0"/>
          </a:p>
          <a:p>
            <a:pPr marL="800100" lvl="1" indent="-342900">
              <a:lnSpc>
                <a:spcPct val="150000"/>
              </a:lnSpc>
              <a:buFont typeface="+mj-lt"/>
              <a:buAutoNum type="arabicPeriod"/>
            </a:pPr>
            <a:endParaRPr lang="en-US" dirty="0"/>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7390" t="10010" r="27893" b="54162"/>
          <a:stretch/>
        </p:blipFill>
        <p:spPr>
          <a:xfrm>
            <a:off x="5124893" y="3743797"/>
            <a:ext cx="3542048" cy="2763067"/>
          </a:xfrm>
          <a:prstGeom prst="rect">
            <a:avLst/>
          </a:prstGeom>
          <a:ln>
            <a:solidFill>
              <a:schemeClr val="bg1">
                <a:lumMod val="65000"/>
              </a:schemeClr>
            </a:solidFill>
          </a:ln>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8236" t="8134" r="8915" b="524"/>
          <a:stretch/>
        </p:blipFill>
        <p:spPr>
          <a:xfrm>
            <a:off x="5124893" y="807757"/>
            <a:ext cx="3524693" cy="2749239"/>
          </a:xfrm>
          <a:prstGeom prst="rect">
            <a:avLst/>
          </a:prstGeom>
          <a:ln>
            <a:solidFill>
              <a:schemeClr val="bg1">
                <a:lumMod val="65000"/>
              </a:schemeClr>
            </a:solidFill>
          </a:ln>
        </p:spPr>
      </p:pic>
      <p:sp>
        <p:nvSpPr>
          <p:cNvPr id="14" name="Rectangle 13"/>
          <p:cNvSpPr/>
          <p:nvPr/>
        </p:nvSpPr>
        <p:spPr>
          <a:xfrm>
            <a:off x="731071" y="1896746"/>
            <a:ext cx="3833186" cy="3323987"/>
          </a:xfrm>
          <a:prstGeom prst="rect">
            <a:avLst/>
          </a:prstGeom>
          <a:solidFill>
            <a:srgbClr val="92D050"/>
          </a:solidFill>
          <a:ln>
            <a:noFill/>
          </a:ln>
          <a:effectLst>
            <a:outerShdw blurRad="44450" dist="63500" dir="5400000" algn="ctr">
              <a:srgbClr val="000000">
                <a:alpha val="32000"/>
              </a:srgbClr>
            </a:outerShdw>
          </a:effectLst>
        </p:spPr>
        <p:txBody>
          <a:bodyPr wrap="square" lIns="0" tIns="182880" rIns="182880" bIns="182880">
            <a:spAutoFit/>
          </a:bodyPr>
          <a:lstStyle/>
          <a:p>
            <a:pPr marL="800100" lvl="1" indent="-342900">
              <a:lnSpc>
                <a:spcPct val="150000"/>
              </a:lnSpc>
              <a:buFont typeface="+mj-lt"/>
              <a:buAutoNum type="arabicPeriod"/>
            </a:pPr>
            <a:r>
              <a:rPr lang="en-US" sz="1600" dirty="0"/>
              <a:t>Where does local supply not match demand</a:t>
            </a:r>
            <a:r>
              <a:rPr lang="en-US" sz="1600" dirty="0" smtClean="0"/>
              <a:t>?</a:t>
            </a:r>
            <a:r>
              <a:rPr lang="en-US" sz="1600" dirty="0">
                <a:solidFill>
                  <a:srgbClr val="FF0000"/>
                </a:solidFill>
              </a:rPr>
              <a:t> </a:t>
            </a:r>
            <a:r>
              <a:rPr lang="en-US" sz="1600" dirty="0"/>
              <a:t>What is the relationship to prices and other policies?</a:t>
            </a:r>
          </a:p>
          <a:p>
            <a:pPr marL="800100" lvl="1" indent="-342900">
              <a:lnSpc>
                <a:spcPct val="150000"/>
              </a:lnSpc>
              <a:buFont typeface="+mj-lt"/>
              <a:buAutoNum type="arabicPeriod"/>
            </a:pPr>
            <a:r>
              <a:rPr lang="en-US" sz="1600" dirty="0"/>
              <a:t>How common are the conditions that would lead to successful local parking pricing policies?</a:t>
            </a:r>
          </a:p>
        </p:txBody>
      </p:sp>
      <p:cxnSp>
        <p:nvCxnSpPr>
          <p:cNvPr id="16" name="Straight Connector 15"/>
          <p:cNvCxnSpPr/>
          <p:nvPr/>
        </p:nvCxnSpPr>
        <p:spPr>
          <a:xfrm>
            <a:off x="-2" y="570957"/>
            <a:ext cx="59721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 y="1159143"/>
            <a:ext cx="5295333" cy="456535"/>
          </a:xfrm>
          <a:prstGeom prst="rect">
            <a:avLst/>
          </a:prstGeom>
          <a:noFill/>
        </p:spPr>
        <p:txBody>
          <a:bodyPr wrap="square" rtlCol="0">
            <a:spAutoFit/>
          </a:bodyPr>
          <a:lstStyle/>
          <a:p>
            <a:pPr lvl="1">
              <a:lnSpc>
                <a:spcPct val="150000"/>
              </a:lnSpc>
            </a:pPr>
            <a:r>
              <a:rPr lang="en-US" b="1" dirty="0" smtClean="0"/>
              <a:t>Policy Questions</a:t>
            </a:r>
            <a:endParaRPr lang="en-US" dirty="0"/>
          </a:p>
        </p:txBody>
      </p:sp>
    </p:spTree>
    <p:extLst>
      <p:ext uri="{BB962C8B-B14F-4D97-AF65-F5344CB8AC3E}">
        <p14:creationId xmlns:p14="http://schemas.microsoft.com/office/powerpoint/2010/main" val="36220425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38</a:t>
            </a:fld>
            <a:endParaRPr lang="en-US"/>
          </a:p>
        </p:txBody>
      </p:sp>
      <p:sp>
        <p:nvSpPr>
          <p:cNvPr id="8" name="Rectangle 7"/>
          <p:cNvSpPr/>
          <p:nvPr/>
        </p:nvSpPr>
        <p:spPr>
          <a:xfrm>
            <a:off x="5295331" y="1159142"/>
            <a:ext cx="3334319" cy="3924151"/>
          </a:xfrm>
          <a:prstGeom prst="rect">
            <a:avLst/>
          </a:prstGeom>
          <a:solidFill>
            <a:schemeClr val="bg1">
              <a:lumMod val="85000"/>
            </a:schemeClr>
          </a:solidFill>
          <a:ln>
            <a:noFill/>
          </a:ln>
          <a:effectLst>
            <a:outerShdw blurRad="44450" dist="27940" dir="5400000" algn="ctr">
              <a:srgbClr val="000000">
                <a:alpha val="32000"/>
              </a:srgbClr>
            </a:outerShdw>
          </a:effectLst>
        </p:spPr>
        <p:txBody>
          <a:bodyPr wrap="square" lIns="182880" tIns="182880" rIns="182880" bIns="182880">
            <a:spAutoFit/>
          </a:bodyPr>
          <a:lstStyle/>
          <a:p>
            <a:pPr hangingPunct="0">
              <a:lnSpc>
                <a:spcPct val="150000"/>
              </a:lnSpc>
            </a:pPr>
            <a:r>
              <a:rPr lang="en-US" sz="1400" b="1" dirty="0"/>
              <a:t>Literature Review</a:t>
            </a:r>
            <a:endParaRPr lang="en-US" sz="1400" dirty="0"/>
          </a:p>
          <a:p>
            <a:pPr marL="285750" lvl="0" indent="-285750" hangingPunct="0">
              <a:lnSpc>
                <a:spcPct val="150000"/>
              </a:lnSpc>
              <a:buFont typeface="Arial" panose="020B0604020202020204" pitchFamily="34" charset="0"/>
              <a:buChar char="•"/>
            </a:pPr>
            <a:r>
              <a:rPr lang="en-US" sz="1400" dirty="0"/>
              <a:t>Relationship between Supply, Demand, and Pricing </a:t>
            </a:r>
          </a:p>
          <a:p>
            <a:pPr marL="285750" lvl="0" indent="-285750" hangingPunct="0">
              <a:lnSpc>
                <a:spcPct val="150000"/>
              </a:lnSpc>
              <a:buFont typeface="Arial" panose="020B0604020202020204" pitchFamily="34" charset="0"/>
              <a:buChar char="•"/>
            </a:pPr>
            <a:r>
              <a:rPr lang="en-US" sz="1400" dirty="0"/>
              <a:t>Price Elasticity of Demand </a:t>
            </a:r>
          </a:p>
          <a:p>
            <a:pPr marL="285750" lvl="0" indent="-285750" hangingPunct="0">
              <a:lnSpc>
                <a:spcPct val="150000"/>
              </a:lnSpc>
              <a:buFont typeface="Arial" panose="020B0604020202020204" pitchFamily="34" charset="0"/>
              <a:buChar char="•"/>
            </a:pPr>
            <a:r>
              <a:rPr lang="en-US" sz="1400" dirty="0"/>
              <a:t>Parking Demand and Affordable Housing </a:t>
            </a:r>
          </a:p>
          <a:p>
            <a:pPr hangingPunct="0">
              <a:lnSpc>
                <a:spcPct val="150000"/>
              </a:lnSpc>
            </a:pPr>
            <a:r>
              <a:rPr lang="en-US" sz="1400" b="1" dirty="0"/>
              <a:t>Best Practices/Case Studies</a:t>
            </a:r>
            <a:endParaRPr lang="en-US" sz="1400" dirty="0"/>
          </a:p>
          <a:p>
            <a:pPr marL="285750" lvl="0" indent="-285750" fontAlgn="auto" hangingPunct="1">
              <a:lnSpc>
                <a:spcPct val="150000"/>
              </a:lnSpc>
              <a:buFont typeface="Arial" panose="020B0604020202020204" pitchFamily="34" charset="0"/>
              <a:buChar char="•"/>
            </a:pPr>
            <a:r>
              <a:rPr lang="en-US" sz="1400" dirty="0"/>
              <a:t>New York City’s Variable Pricing Pilot </a:t>
            </a:r>
          </a:p>
          <a:p>
            <a:pPr marL="285750" lvl="0" indent="-285750" fontAlgn="auto" hangingPunct="1">
              <a:lnSpc>
                <a:spcPct val="150000"/>
              </a:lnSpc>
              <a:buFont typeface="Arial" panose="020B0604020202020204" pitchFamily="34" charset="0"/>
              <a:buChar char="•"/>
            </a:pPr>
            <a:r>
              <a:rPr lang="en-US" sz="1400" dirty="0"/>
              <a:t>Berkeley’s goBerkeley Pilot </a:t>
            </a:r>
          </a:p>
          <a:p>
            <a:pPr marL="285750" lvl="0" indent="-285750" fontAlgn="auto" hangingPunct="1">
              <a:lnSpc>
                <a:spcPct val="150000"/>
              </a:lnSpc>
              <a:buFont typeface="Arial" panose="020B0604020202020204" pitchFamily="34" charset="0"/>
              <a:buChar char="•"/>
            </a:pPr>
            <a:r>
              <a:rPr lang="en-US" sz="1400" dirty="0"/>
              <a:t>SFpark’s Demand-Based Pricing</a:t>
            </a:r>
          </a:p>
        </p:txBody>
      </p:sp>
      <p:sp>
        <p:nvSpPr>
          <p:cNvPr id="10" name="Title 1"/>
          <p:cNvSpPr txBox="1">
            <a:spLocks/>
          </p:cNvSpPr>
          <p:nvPr/>
        </p:nvSpPr>
        <p:spPr bwMode="auto">
          <a:xfrm>
            <a:off x="-181303" y="12976"/>
            <a:ext cx="5476634" cy="5579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0000" lnSpcReduction="20000"/>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marL="800100" lvl="1" indent="-342900" algn="l">
              <a:lnSpc>
                <a:spcPct val="150000"/>
              </a:lnSpc>
            </a:pPr>
            <a:r>
              <a:rPr lang="en-US" sz="2400" b="1" kern="0" smtClean="0">
                <a:solidFill>
                  <a:schemeClr val="accent1"/>
                </a:solidFill>
              </a:rPr>
              <a:t>#1  SUPPLY &amp; DEMAND IN THE BAY AREA</a:t>
            </a:r>
            <a:endParaRPr lang="en-US" sz="2400" b="1" kern="0" dirty="0">
              <a:solidFill>
                <a:schemeClr val="accent1"/>
              </a:solidFill>
            </a:endParaRPr>
          </a:p>
        </p:txBody>
      </p:sp>
      <p:cxnSp>
        <p:nvCxnSpPr>
          <p:cNvPr id="11" name="Straight Connector 10"/>
          <p:cNvCxnSpPr/>
          <p:nvPr/>
        </p:nvCxnSpPr>
        <p:spPr>
          <a:xfrm>
            <a:off x="-2" y="570957"/>
            <a:ext cx="59721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 y="1159143"/>
            <a:ext cx="5295333" cy="456535"/>
          </a:xfrm>
          <a:prstGeom prst="rect">
            <a:avLst/>
          </a:prstGeom>
          <a:noFill/>
        </p:spPr>
        <p:txBody>
          <a:bodyPr wrap="square" rtlCol="0">
            <a:spAutoFit/>
          </a:bodyPr>
          <a:lstStyle/>
          <a:p>
            <a:pPr lvl="1">
              <a:lnSpc>
                <a:spcPct val="150000"/>
              </a:lnSpc>
            </a:pPr>
            <a:r>
              <a:rPr lang="en-US" b="1" dirty="0" smtClean="0"/>
              <a:t>Method</a:t>
            </a:r>
            <a:endParaRPr lang="en-US" dirty="0"/>
          </a:p>
        </p:txBody>
      </p:sp>
      <p:sp>
        <p:nvSpPr>
          <p:cNvPr id="5" name="Rectangle 4"/>
          <p:cNvSpPr/>
          <p:nvPr/>
        </p:nvSpPr>
        <p:spPr>
          <a:xfrm>
            <a:off x="133350" y="1603698"/>
            <a:ext cx="4572000" cy="3046988"/>
          </a:xfrm>
          <a:prstGeom prst="rect">
            <a:avLst/>
          </a:prstGeom>
        </p:spPr>
        <p:txBody>
          <a:bodyPr>
            <a:spAutoFit/>
          </a:bodyPr>
          <a:lstStyle/>
          <a:p>
            <a:pPr lvl="1">
              <a:lnSpc>
                <a:spcPct val="150000"/>
              </a:lnSpc>
            </a:pPr>
            <a:r>
              <a:rPr lang="en-US" sz="1600" dirty="0">
                <a:solidFill>
                  <a:schemeClr val="tx2"/>
                </a:solidFill>
              </a:rPr>
              <a:t>Summary of new data from 25 cities: </a:t>
            </a:r>
          </a:p>
          <a:p>
            <a:pPr marL="742950" lvl="1" indent="-285750">
              <a:lnSpc>
                <a:spcPct val="150000"/>
              </a:lnSpc>
              <a:buFont typeface="Arial" panose="020B0604020202020204" pitchFamily="34" charset="0"/>
              <a:buChar char="•"/>
            </a:pPr>
            <a:r>
              <a:rPr lang="en-US" sz="1600" dirty="0">
                <a:solidFill>
                  <a:schemeClr val="tx2"/>
                </a:solidFill>
              </a:rPr>
              <a:t>Briefly summarize supply vs. usage for each location studied</a:t>
            </a:r>
          </a:p>
          <a:p>
            <a:pPr marL="742950" lvl="1" indent="-285750">
              <a:lnSpc>
                <a:spcPct val="150000"/>
              </a:lnSpc>
              <a:buFont typeface="Arial" panose="020B0604020202020204" pitchFamily="34" charset="0"/>
              <a:buChar char="•"/>
            </a:pPr>
            <a:r>
              <a:rPr lang="en-US" sz="1600" dirty="0" smtClean="0">
                <a:solidFill>
                  <a:schemeClr val="tx2"/>
                </a:solidFill>
              </a:rPr>
              <a:t>High-level correlation with </a:t>
            </a:r>
            <a:r>
              <a:rPr lang="en-US" sz="1600" dirty="0">
                <a:solidFill>
                  <a:schemeClr val="tx2"/>
                </a:solidFill>
              </a:rPr>
              <a:t>existing pricing/policies</a:t>
            </a:r>
          </a:p>
          <a:p>
            <a:pPr marL="742950" lvl="1" indent="-285750">
              <a:lnSpc>
                <a:spcPct val="150000"/>
              </a:lnSpc>
              <a:buFont typeface="Arial" panose="020B0604020202020204" pitchFamily="34" charset="0"/>
              <a:buChar char="•"/>
            </a:pPr>
            <a:r>
              <a:rPr lang="en-US" sz="1600" dirty="0">
                <a:solidFill>
                  <a:schemeClr val="tx2"/>
                </a:solidFill>
              </a:rPr>
              <a:t>Analyzing conditions, highlight pricing policies that could address performance goals</a:t>
            </a:r>
          </a:p>
        </p:txBody>
      </p:sp>
    </p:spTree>
    <p:extLst>
      <p:ext uri="{BB962C8B-B14F-4D97-AF65-F5344CB8AC3E}">
        <p14:creationId xmlns:p14="http://schemas.microsoft.com/office/powerpoint/2010/main" val="34096866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39</a:t>
            </a:fld>
            <a:endParaRPr lang="en-US"/>
          </a:p>
        </p:txBody>
      </p:sp>
      <p:sp>
        <p:nvSpPr>
          <p:cNvPr id="6" name="TextBox 5"/>
          <p:cNvSpPr txBox="1"/>
          <p:nvPr/>
        </p:nvSpPr>
        <p:spPr>
          <a:xfrm>
            <a:off x="-2" y="1159143"/>
            <a:ext cx="5295333" cy="456535"/>
          </a:xfrm>
          <a:prstGeom prst="rect">
            <a:avLst/>
          </a:prstGeom>
          <a:noFill/>
        </p:spPr>
        <p:txBody>
          <a:bodyPr wrap="square" rtlCol="0">
            <a:spAutoFit/>
          </a:bodyPr>
          <a:lstStyle/>
          <a:p>
            <a:pPr lvl="1">
              <a:lnSpc>
                <a:spcPct val="150000"/>
              </a:lnSpc>
            </a:pPr>
            <a:r>
              <a:rPr lang="en-US" b="1" dirty="0" smtClean="0"/>
              <a:t>Potential Policy Actions</a:t>
            </a:r>
            <a:endParaRPr lang="en-US" dirty="0"/>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7390" t="10010" r="27893" b="54162"/>
          <a:stretch/>
        </p:blipFill>
        <p:spPr>
          <a:xfrm>
            <a:off x="5114260" y="3735462"/>
            <a:ext cx="3552733" cy="2771402"/>
          </a:xfrm>
          <a:prstGeom prst="rect">
            <a:avLst/>
          </a:prstGeom>
          <a:ln>
            <a:solidFill>
              <a:schemeClr val="bg1">
                <a:lumMod val="65000"/>
              </a:schemeClr>
            </a:solidFill>
          </a:ln>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8236" t="8134" r="8915" b="524"/>
          <a:stretch/>
        </p:blipFill>
        <p:spPr>
          <a:xfrm>
            <a:off x="5114260" y="799463"/>
            <a:ext cx="3535326" cy="2757533"/>
          </a:xfrm>
          <a:prstGeom prst="rect">
            <a:avLst/>
          </a:prstGeom>
          <a:ln>
            <a:solidFill>
              <a:schemeClr val="bg1">
                <a:lumMod val="65000"/>
              </a:schemeClr>
            </a:solidFill>
          </a:ln>
        </p:spPr>
      </p:pic>
      <p:sp>
        <p:nvSpPr>
          <p:cNvPr id="14" name="Rectangle 13"/>
          <p:cNvSpPr/>
          <p:nvPr/>
        </p:nvSpPr>
        <p:spPr>
          <a:xfrm>
            <a:off x="531045" y="1892319"/>
            <a:ext cx="4374329" cy="3693319"/>
          </a:xfrm>
          <a:prstGeom prst="rect">
            <a:avLst/>
          </a:prstGeom>
          <a:solidFill>
            <a:srgbClr val="A8DADC"/>
          </a:solidFill>
          <a:ln>
            <a:noFill/>
          </a:ln>
          <a:effectLst>
            <a:outerShdw blurRad="44450" dist="63500" dir="5400000" algn="ctr">
              <a:srgbClr val="000000">
                <a:alpha val="32000"/>
              </a:srgbClr>
            </a:outerShdw>
          </a:effectLst>
        </p:spPr>
        <p:txBody>
          <a:bodyPr wrap="square" lIns="182880" tIns="182880" rIns="182880" bIns="182880">
            <a:spAutoFit/>
          </a:bodyPr>
          <a:lstStyle/>
          <a:p>
            <a:pPr marL="285750" lvl="0" indent="-285750" fontAlgn="auto" hangingPunct="1">
              <a:buFont typeface="Arial" panose="020B0604020202020204" pitchFamily="34" charset="0"/>
              <a:buChar char="•"/>
            </a:pPr>
            <a:r>
              <a:rPr lang="en-US" dirty="0">
                <a:solidFill>
                  <a:schemeClr val="tx2"/>
                </a:solidFill>
              </a:rPr>
              <a:t>Regional support for additional analyses of local conditions (tied in with the new parking database) </a:t>
            </a:r>
          </a:p>
          <a:p>
            <a:pPr lvl="0" fontAlgn="auto" hangingPunct="1"/>
            <a:endParaRPr lang="en-US" dirty="0">
              <a:solidFill>
                <a:schemeClr val="tx2"/>
              </a:solidFill>
            </a:endParaRPr>
          </a:p>
          <a:p>
            <a:pPr marL="285750" lvl="0" indent="-285750" fontAlgn="auto" hangingPunct="1">
              <a:buFont typeface="Arial" panose="020B0604020202020204" pitchFamily="34" charset="0"/>
              <a:buChar char="•"/>
            </a:pPr>
            <a:r>
              <a:rPr lang="en-US" dirty="0">
                <a:solidFill>
                  <a:schemeClr val="tx2"/>
                </a:solidFill>
              </a:rPr>
              <a:t>Regional support for implementation of better parking policies using smart meters, information systems, etc. </a:t>
            </a:r>
          </a:p>
          <a:p>
            <a:pPr lvl="0" fontAlgn="auto" hangingPunct="1"/>
            <a:endParaRPr lang="en-US" dirty="0">
              <a:solidFill>
                <a:schemeClr val="tx2"/>
              </a:solidFill>
            </a:endParaRPr>
          </a:p>
          <a:p>
            <a:pPr marL="285750" lvl="0" indent="-285750" fontAlgn="auto" hangingPunct="1">
              <a:buFont typeface="Arial" panose="020B0604020202020204" pitchFamily="34" charset="0"/>
              <a:buChar char="•"/>
            </a:pPr>
            <a:r>
              <a:rPr lang="en-US" dirty="0">
                <a:solidFill>
                  <a:schemeClr val="tx2"/>
                </a:solidFill>
              </a:rPr>
              <a:t>Regional use of data and high-level recommendations to craft responsive policies to improve parking demand management. </a:t>
            </a:r>
          </a:p>
        </p:txBody>
      </p:sp>
      <p:sp>
        <p:nvSpPr>
          <p:cNvPr id="8" name="Title 1"/>
          <p:cNvSpPr txBox="1">
            <a:spLocks/>
          </p:cNvSpPr>
          <p:nvPr/>
        </p:nvSpPr>
        <p:spPr bwMode="auto">
          <a:xfrm>
            <a:off x="-181303" y="12976"/>
            <a:ext cx="5476634" cy="5579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0000" lnSpcReduction="20000"/>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marL="800100" lvl="1" indent="-342900" algn="l">
              <a:lnSpc>
                <a:spcPct val="150000"/>
              </a:lnSpc>
            </a:pPr>
            <a:r>
              <a:rPr lang="en-US" sz="2400" b="1" kern="0" dirty="0" smtClean="0">
                <a:solidFill>
                  <a:schemeClr val="accent1"/>
                </a:solidFill>
              </a:rPr>
              <a:t>#1  SUPPLY &amp; DEMAND IN THE BAY AREA</a:t>
            </a:r>
            <a:endParaRPr lang="en-US" sz="2400" b="1" kern="0" dirty="0">
              <a:solidFill>
                <a:schemeClr val="accent1"/>
              </a:solidFill>
            </a:endParaRPr>
          </a:p>
        </p:txBody>
      </p:sp>
      <p:cxnSp>
        <p:nvCxnSpPr>
          <p:cNvPr id="9" name="Straight Connector 8"/>
          <p:cNvCxnSpPr/>
          <p:nvPr/>
        </p:nvCxnSpPr>
        <p:spPr>
          <a:xfrm>
            <a:off x="-2" y="570957"/>
            <a:ext cx="597217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6619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4</a:t>
            </a:fld>
            <a:endParaRPr lang="en-US"/>
          </a:p>
        </p:txBody>
      </p:sp>
      <p:sp>
        <p:nvSpPr>
          <p:cNvPr id="7" name="TextBox 6"/>
          <p:cNvSpPr txBox="1"/>
          <p:nvPr/>
        </p:nvSpPr>
        <p:spPr>
          <a:xfrm>
            <a:off x="584174" y="1348800"/>
            <a:ext cx="4324767" cy="5509200"/>
          </a:xfrm>
          <a:prstGeom prst="rect">
            <a:avLst/>
          </a:prstGeom>
          <a:noFill/>
        </p:spPr>
        <p:txBody>
          <a:bodyPr wrap="square" rtlCol="0">
            <a:spAutoFit/>
          </a:bodyPr>
          <a:lstStyle/>
          <a:p>
            <a:pPr>
              <a:lnSpc>
                <a:spcPct val="200000"/>
              </a:lnSpc>
            </a:pPr>
            <a:r>
              <a:rPr lang="en-US" sz="1600" b="1" dirty="0" smtClean="0"/>
              <a:t>Part 1: Data &amp; Visualization</a:t>
            </a:r>
          </a:p>
          <a:p>
            <a:pPr marL="800100" lvl="1" indent="-342900">
              <a:lnSpc>
                <a:spcPct val="200000"/>
              </a:lnSpc>
              <a:buFont typeface="+mj-lt"/>
              <a:buAutoNum type="arabicPeriod"/>
            </a:pPr>
            <a:r>
              <a:rPr lang="en-US" sz="1600" dirty="0" smtClean="0"/>
              <a:t>Data collection and database</a:t>
            </a:r>
          </a:p>
          <a:p>
            <a:pPr marL="800100" lvl="1" indent="-342900">
              <a:lnSpc>
                <a:spcPct val="200000"/>
              </a:lnSpc>
              <a:buFont typeface="+mj-lt"/>
              <a:buAutoNum type="arabicPeriod"/>
            </a:pPr>
            <a:r>
              <a:rPr lang="en-US" sz="1600" dirty="0" smtClean="0"/>
              <a:t>Website &amp; data visualization </a:t>
            </a:r>
          </a:p>
          <a:p>
            <a:pPr marL="800100" lvl="1" indent="-342900">
              <a:lnSpc>
                <a:spcPct val="200000"/>
              </a:lnSpc>
              <a:buFont typeface="+mj-lt"/>
              <a:buAutoNum type="arabicPeriod"/>
            </a:pPr>
            <a:r>
              <a:rPr lang="en-US" sz="1600" dirty="0" smtClean="0"/>
              <a:t>Interpreting data visualizations</a:t>
            </a:r>
            <a:endParaRPr lang="en-US" sz="1600" dirty="0"/>
          </a:p>
          <a:p>
            <a:pPr>
              <a:lnSpc>
                <a:spcPct val="200000"/>
              </a:lnSpc>
            </a:pPr>
            <a:r>
              <a:rPr lang="en-US" sz="1600" b="1" dirty="0"/>
              <a:t>Part </a:t>
            </a:r>
            <a:r>
              <a:rPr lang="en-US" sz="1600" b="1" dirty="0" smtClean="0"/>
              <a:t>2: Policy Analysis</a:t>
            </a:r>
          </a:p>
          <a:p>
            <a:pPr marL="800100" lvl="1" indent="-342900">
              <a:lnSpc>
                <a:spcPct val="200000"/>
              </a:lnSpc>
              <a:buFont typeface="+mj-lt"/>
              <a:buAutoNum type="arabicPeriod"/>
            </a:pPr>
            <a:r>
              <a:rPr lang="en-US" sz="1600" dirty="0"/>
              <a:t>Method of analysis</a:t>
            </a:r>
          </a:p>
          <a:p>
            <a:pPr marL="800100" lvl="1" indent="-342900">
              <a:lnSpc>
                <a:spcPct val="200000"/>
              </a:lnSpc>
              <a:buFont typeface="+mj-lt"/>
              <a:buAutoNum type="arabicPeriod"/>
            </a:pPr>
            <a:r>
              <a:rPr lang="en-US" sz="1600" dirty="0"/>
              <a:t>Research &amp; Findings</a:t>
            </a:r>
          </a:p>
          <a:p>
            <a:pPr marL="800100" lvl="1" indent="-342900">
              <a:lnSpc>
                <a:spcPct val="200000"/>
              </a:lnSpc>
              <a:buFont typeface="+mj-lt"/>
              <a:buAutoNum type="arabicPeriod"/>
            </a:pPr>
            <a:r>
              <a:rPr lang="en-US" sz="1600" dirty="0"/>
              <a:t>Potential Policy </a:t>
            </a:r>
            <a:r>
              <a:rPr lang="en-US" sz="1600" dirty="0" smtClean="0"/>
              <a:t>Actions</a:t>
            </a:r>
            <a:endParaRPr lang="en-US" sz="1600" b="1" dirty="0" smtClean="0"/>
          </a:p>
          <a:p>
            <a:pPr marL="0" lvl="1">
              <a:lnSpc>
                <a:spcPct val="200000"/>
              </a:lnSpc>
            </a:pPr>
            <a:r>
              <a:rPr lang="en-US" sz="1600" b="1" dirty="0" smtClean="0"/>
              <a:t>Next Steps</a:t>
            </a:r>
          </a:p>
          <a:p>
            <a:pPr>
              <a:lnSpc>
                <a:spcPct val="200000"/>
              </a:lnSpc>
            </a:pPr>
            <a:endParaRPr lang="en-US" sz="1600" b="1" dirty="0"/>
          </a:p>
          <a:p>
            <a:pPr marL="800100" lvl="1" indent="-342900">
              <a:lnSpc>
                <a:spcPct val="200000"/>
              </a:lnSpc>
              <a:buFont typeface="+mj-lt"/>
              <a:buAutoNum type="arabicPeriod"/>
            </a:pPr>
            <a:endParaRPr lang="en-US" sz="1600" dirty="0"/>
          </a:p>
        </p:txBody>
      </p:sp>
      <p:sp>
        <p:nvSpPr>
          <p:cNvPr id="10" name="Title 1"/>
          <p:cNvSpPr txBox="1">
            <a:spLocks/>
          </p:cNvSpPr>
          <p:nvPr/>
        </p:nvSpPr>
        <p:spPr bwMode="auto">
          <a:xfrm>
            <a:off x="187649" y="102027"/>
            <a:ext cx="7725080" cy="10932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Presentation Overview</a:t>
            </a:r>
            <a:endParaRPr lang="en-US" dirty="0"/>
          </a:p>
        </p:txBody>
      </p:sp>
      <p:pic>
        <p:nvPicPr>
          <p:cNvPr id="8" name="Picture 2" descr="https://cbssanfran.files.wordpress.com/2013/07/171538404_8.jpg?w=594&amp;h=349&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559" y="2242773"/>
            <a:ext cx="3491582" cy="2051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7789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#2  REDUCED PARKING REQUIREMENTS &amp; RESIDENTIAL DEMAND </a:t>
            </a:r>
            <a:endParaRPr lang="en-US" sz="2400" b="1" dirty="0">
              <a:solidFill>
                <a:schemeClr val="accent1"/>
              </a:solidFill>
            </a:endParaRPr>
          </a:p>
        </p:txBody>
      </p:sp>
      <p:sp>
        <p:nvSpPr>
          <p:cNvPr id="4" name="Slide Number Placeholder 3"/>
          <p:cNvSpPr>
            <a:spLocks noGrp="1"/>
          </p:cNvSpPr>
          <p:nvPr>
            <p:ph type="sldNum" sz="quarter" idx="12"/>
          </p:nvPr>
        </p:nvSpPr>
        <p:spPr/>
        <p:txBody>
          <a:bodyPr/>
          <a:lstStyle/>
          <a:p>
            <a:fld id="{0713EEDF-9BF7-4102-8C65-26C8316F49FD}" type="slidenum">
              <a:rPr lang="en-US" smtClean="0"/>
              <a:t>40</a:t>
            </a:fld>
            <a:endParaRPr lang="en-US"/>
          </a:p>
        </p:txBody>
      </p:sp>
      <p:sp>
        <p:nvSpPr>
          <p:cNvPr id="6" name="TextBox 5"/>
          <p:cNvSpPr txBox="1"/>
          <p:nvPr/>
        </p:nvSpPr>
        <p:spPr>
          <a:xfrm>
            <a:off x="-2" y="1159143"/>
            <a:ext cx="5295333" cy="3000821"/>
          </a:xfrm>
          <a:prstGeom prst="rect">
            <a:avLst/>
          </a:prstGeom>
          <a:noFill/>
        </p:spPr>
        <p:txBody>
          <a:bodyPr wrap="square" rtlCol="0">
            <a:spAutoFit/>
          </a:bodyPr>
          <a:lstStyle/>
          <a:p>
            <a:pPr marL="800100" lvl="1" indent="-342900">
              <a:lnSpc>
                <a:spcPct val="150000"/>
              </a:lnSpc>
              <a:buFont typeface="+mj-lt"/>
              <a:buAutoNum type="arabicPeriod"/>
            </a:pPr>
            <a:endParaRPr lang="en-US" dirty="0"/>
          </a:p>
          <a:p>
            <a:pPr marL="800100" lvl="1" indent="-342900">
              <a:lnSpc>
                <a:spcPct val="150000"/>
              </a:lnSpc>
              <a:buFont typeface="Arial" panose="020B0604020202020204" pitchFamily="34" charset="0"/>
              <a:buChar char="•"/>
            </a:pPr>
            <a:endParaRPr lang="en-US" sz="1200" dirty="0"/>
          </a:p>
          <a:p>
            <a:pPr marL="800100" lvl="1" indent="-342900">
              <a:lnSpc>
                <a:spcPct val="150000"/>
              </a:lnSpc>
              <a:buFont typeface="+mj-lt"/>
              <a:buAutoNum type="arabicPeriod"/>
            </a:pPr>
            <a:endParaRPr lang="en-US" dirty="0"/>
          </a:p>
          <a:p>
            <a:pPr marL="800100" lvl="1" indent="-342900">
              <a:lnSpc>
                <a:spcPct val="150000"/>
              </a:lnSpc>
              <a:buFont typeface="+mj-lt"/>
              <a:buAutoNum type="arabicPeriod"/>
            </a:pPr>
            <a:endParaRPr lang="en-US" b="1" dirty="0" smtClean="0"/>
          </a:p>
          <a:p>
            <a:pPr marL="742950" lvl="1" indent="-285750">
              <a:lnSpc>
                <a:spcPct val="150000"/>
              </a:lnSpc>
              <a:buFont typeface="Arial" panose="020B0604020202020204" pitchFamily="34" charset="0"/>
              <a:buChar char="•"/>
            </a:pPr>
            <a:endParaRPr lang="en-US" sz="1200" dirty="0"/>
          </a:p>
          <a:p>
            <a:pPr marL="742950" lvl="1" indent="-285750">
              <a:lnSpc>
                <a:spcPct val="150000"/>
              </a:lnSpc>
              <a:buFont typeface="Arial" panose="020B0604020202020204" pitchFamily="34" charset="0"/>
              <a:buChar char="•"/>
            </a:pPr>
            <a:endParaRPr lang="en-US" sz="1200" dirty="0" smtClean="0"/>
          </a:p>
          <a:p>
            <a:pPr lvl="1">
              <a:lnSpc>
                <a:spcPct val="150000"/>
              </a:lnSpc>
            </a:pPr>
            <a:endParaRPr lang="en-US" dirty="0" smtClean="0"/>
          </a:p>
          <a:p>
            <a:pPr marL="800100" lvl="1" indent="-342900">
              <a:lnSpc>
                <a:spcPct val="150000"/>
              </a:lnSpc>
              <a:buFont typeface="+mj-lt"/>
              <a:buAutoNum type="arabicPeriod"/>
            </a:pPr>
            <a:endParaRPr lang="en-US" dirty="0"/>
          </a:p>
        </p:txBody>
      </p:sp>
      <p:sp>
        <p:nvSpPr>
          <p:cNvPr id="14" name="Rectangle 13"/>
          <p:cNvSpPr/>
          <p:nvPr/>
        </p:nvSpPr>
        <p:spPr>
          <a:xfrm>
            <a:off x="731070" y="1896746"/>
            <a:ext cx="4106743" cy="4431983"/>
          </a:xfrm>
          <a:prstGeom prst="rect">
            <a:avLst/>
          </a:prstGeom>
          <a:solidFill>
            <a:srgbClr val="92D050"/>
          </a:solidFill>
          <a:ln>
            <a:noFill/>
          </a:ln>
          <a:effectLst>
            <a:outerShdw blurRad="44450" dist="63500" dir="5400000" algn="ctr">
              <a:srgbClr val="000000">
                <a:alpha val="32000"/>
              </a:srgbClr>
            </a:outerShdw>
          </a:effectLst>
        </p:spPr>
        <p:txBody>
          <a:bodyPr wrap="square" lIns="0" tIns="182880" rIns="182880" bIns="182880">
            <a:spAutoFit/>
          </a:bodyPr>
          <a:lstStyle/>
          <a:p>
            <a:pPr marL="800100" lvl="1" indent="-342900">
              <a:lnSpc>
                <a:spcPct val="150000"/>
              </a:lnSpc>
              <a:buFont typeface="+mj-lt"/>
              <a:buAutoNum type="arabicPeriod"/>
            </a:pPr>
            <a:r>
              <a:rPr lang="en-US" sz="1600" dirty="0"/>
              <a:t>What would be the impact of reduced parking requirements</a:t>
            </a:r>
            <a:r>
              <a:rPr lang="en-US" sz="1600" dirty="0" smtClean="0"/>
              <a:t>?</a:t>
            </a:r>
          </a:p>
          <a:p>
            <a:pPr marL="800100" lvl="1" indent="-342900">
              <a:lnSpc>
                <a:spcPct val="150000"/>
              </a:lnSpc>
              <a:buFont typeface="+mj-lt"/>
              <a:buAutoNum type="arabicPeriod"/>
            </a:pPr>
            <a:endParaRPr lang="en-US" sz="1600" dirty="0"/>
          </a:p>
          <a:p>
            <a:pPr marL="800100" lvl="1" indent="-342900">
              <a:lnSpc>
                <a:spcPct val="150000"/>
              </a:lnSpc>
              <a:buFont typeface="+mj-lt"/>
              <a:buAutoNum type="arabicPeriod"/>
            </a:pPr>
            <a:r>
              <a:rPr lang="en-US" sz="1600" dirty="0"/>
              <a:t>How much demand exists for housing with lower amounts of parking? </a:t>
            </a:r>
            <a:endParaRPr lang="en-US" sz="1600" dirty="0" smtClean="0"/>
          </a:p>
          <a:p>
            <a:pPr marL="800100" lvl="1" indent="-342900">
              <a:lnSpc>
                <a:spcPct val="150000"/>
              </a:lnSpc>
              <a:buFont typeface="+mj-lt"/>
              <a:buAutoNum type="arabicPeriod"/>
            </a:pPr>
            <a:endParaRPr lang="en-US" sz="1600" dirty="0"/>
          </a:p>
          <a:p>
            <a:pPr marL="800100" lvl="1" indent="-342900">
              <a:lnSpc>
                <a:spcPct val="150000"/>
              </a:lnSpc>
              <a:buFont typeface="+mj-lt"/>
              <a:buAutoNum type="arabicPeriod"/>
            </a:pPr>
            <a:r>
              <a:rPr lang="en-US" sz="1600" dirty="0"/>
              <a:t>What would be the impact of unbundling parking from rents on residential demand in urban </a:t>
            </a:r>
            <a:r>
              <a:rPr lang="en-US" sz="1600" dirty="0" smtClean="0"/>
              <a:t>areas?</a:t>
            </a:r>
            <a:endParaRPr lang="en-US" sz="1600" dirty="0"/>
          </a:p>
        </p:txBody>
      </p:sp>
      <p:cxnSp>
        <p:nvCxnSpPr>
          <p:cNvPr id="16" name="Straight Connector 15"/>
          <p:cNvCxnSpPr/>
          <p:nvPr/>
        </p:nvCxnSpPr>
        <p:spPr>
          <a:xfrm>
            <a:off x="-2" y="570957"/>
            <a:ext cx="82962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 y="1159143"/>
            <a:ext cx="5295333" cy="456535"/>
          </a:xfrm>
          <a:prstGeom prst="rect">
            <a:avLst/>
          </a:prstGeom>
          <a:noFill/>
        </p:spPr>
        <p:txBody>
          <a:bodyPr wrap="square" rtlCol="0">
            <a:spAutoFit/>
          </a:bodyPr>
          <a:lstStyle/>
          <a:p>
            <a:pPr lvl="1">
              <a:lnSpc>
                <a:spcPct val="150000"/>
              </a:lnSpc>
            </a:pPr>
            <a:r>
              <a:rPr lang="en-US" b="1" dirty="0" smtClean="0"/>
              <a:t>Policy Questions</a:t>
            </a:r>
            <a:endParaRPr lang="en-US" dirty="0"/>
          </a:p>
        </p:txBody>
      </p:sp>
      <p:pic>
        <p:nvPicPr>
          <p:cNvPr id="1030" name="Picture 6" descr="http://haslemereparking.com/wp-content/uploads/SmartCarparking.jpg"/>
          <p:cNvPicPr>
            <a:picLocks noChangeAspect="1" noChangeArrowheads="1"/>
          </p:cNvPicPr>
          <p:nvPr/>
        </p:nvPicPr>
        <p:blipFill rotWithShape="1">
          <a:blip r:embed="rId3">
            <a:extLst>
              <a:ext uri="{28A0092B-C50C-407E-A947-70E740481C1C}">
                <a14:useLocalDpi xmlns:a14="http://schemas.microsoft.com/office/drawing/2010/main" val="0"/>
              </a:ext>
            </a:extLst>
          </a:blip>
          <a:srcRect t="12500" r="16864"/>
          <a:stretch/>
        </p:blipFill>
        <p:spPr bwMode="auto">
          <a:xfrm>
            <a:off x="5378314" y="2872356"/>
            <a:ext cx="3255627" cy="257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5861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41</a:t>
            </a:fld>
            <a:endParaRPr lang="en-US"/>
          </a:p>
        </p:txBody>
      </p:sp>
      <p:sp>
        <p:nvSpPr>
          <p:cNvPr id="8" name="Rectangle 7"/>
          <p:cNvSpPr/>
          <p:nvPr/>
        </p:nvSpPr>
        <p:spPr>
          <a:xfrm>
            <a:off x="5428683" y="919943"/>
            <a:ext cx="3334319" cy="5755422"/>
          </a:xfrm>
          <a:prstGeom prst="rect">
            <a:avLst/>
          </a:prstGeom>
          <a:solidFill>
            <a:schemeClr val="bg1">
              <a:lumMod val="85000"/>
            </a:schemeClr>
          </a:solidFill>
          <a:ln>
            <a:noFill/>
          </a:ln>
          <a:effectLst>
            <a:outerShdw blurRad="44450" dist="27940" dir="5400000" algn="ctr">
              <a:srgbClr val="000000">
                <a:alpha val="32000"/>
              </a:srgbClr>
            </a:outerShdw>
          </a:effectLst>
        </p:spPr>
        <p:txBody>
          <a:bodyPr wrap="square" lIns="182880" tIns="182880" rIns="182880" bIns="182880">
            <a:spAutoFit/>
          </a:bodyPr>
          <a:lstStyle/>
          <a:p>
            <a:pPr hangingPunct="0"/>
            <a:r>
              <a:rPr lang="en-US" sz="1400" b="1" dirty="0"/>
              <a:t>Best Practices/Case Studies</a:t>
            </a:r>
            <a:endParaRPr lang="en-US" sz="1400" dirty="0"/>
          </a:p>
          <a:p>
            <a:pPr marL="285750" lvl="0" indent="-285750" hangingPunct="0">
              <a:buFont typeface="Arial" panose="020B0604020202020204" pitchFamily="34" charset="0"/>
              <a:buChar char="•"/>
            </a:pPr>
            <a:r>
              <a:rPr lang="en-US" sz="1400" dirty="0"/>
              <a:t>Reduced Parking Requirements in Santa Clara County</a:t>
            </a:r>
          </a:p>
          <a:p>
            <a:pPr marL="285750" lvl="0" indent="-285750" hangingPunct="0">
              <a:buFont typeface="Arial" panose="020B0604020202020204" pitchFamily="34" charset="0"/>
              <a:buChar char="•"/>
            </a:pPr>
            <a:r>
              <a:rPr lang="en-US" sz="1400" dirty="0"/>
              <a:t>Reduced Parking Requirements and Housing Affordability</a:t>
            </a:r>
          </a:p>
          <a:p>
            <a:pPr marL="285750" lvl="0" indent="-285750" hangingPunct="0">
              <a:buFont typeface="Arial" panose="020B0604020202020204" pitchFamily="34" charset="0"/>
              <a:buChar char="•"/>
            </a:pPr>
            <a:r>
              <a:rPr lang="en-US" sz="1400" dirty="0"/>
              <a:t>Reduced Parking Requirements in Los Angeles</a:t>
            </a:r>
          </a:p>
          <a:p>
            <a:pPr marL="285750" lvl="0" indent="-285750" fontAlgn="auto" hangingPunct="1">
              <a:buFont typeface="Arial" panose="020B0604020202020204" pitchFamily="34" charset="0"/>
              <a:buChar char="•"/>
            </a:pPr>
            <a:r>
              <a:rPr lang="en-US" sz="1400" dirty="0"/>
              <a:t>Zoning Code Reform in Sacramento</a:t>
            </a:r>
          </a:p>
          <a:p>
            <a:pPr marL="285750" lvl="0" indent="-285750" fontAlgn="auto" hangingPunct="1">
              <a:buFont typeface="Arial" panose="020B0604020202020204" pitchFamily="34" charset="0"/>
              <a:buChar char="•"/>
            </a:pPr>
            <a:r>
              <a:rPr lang="en-US" sz="1400" dirty="0"/>
              <a:t>Reducing Parking Requirements in Berkeley, CA</a:t>
            </a:r>
          </a:p>
          <a:p>
            <a:pPr marL="285750" lvl="0" indent="-285750" fontAlgn="auto" hangingPunct="1">
              <a:buFont typeface="Arial" panose="020B0604020202020204" pitchFamily="34" charset="0"/>
              <a:buChar char="•"/>
            </a:pPr>
            <a:r>
              <a:rPr lang="en-US" sz="1400" dirty="0"/>
              <a:t>Elimination of Parking Minimums and Creation of Maximums in San Francisco</a:t>
            </a:r>
          </a:p>
          <a:p>
            <a:pPr marL="285750" lvl="0" indent="-285750" fontAlgn="auto" hangingPunct="1">
              <a:buFont typeface="Arial" panose="020B0604020202020204" pitchFamily="34" charset="0"/>
              <a:buChar char="•"/>
            </a:pPr>
            <a:r>
              <a:rPr lang="en-US" sz="1400" dirty="0"/>
              <a:t>Use of King County’s Right Size Parking </a:t>
            </a:r>
            <a:r>
              <a:rPr lang="en-US" sz="1400" dirty="0" smtClean="0"/>
              <a:t>Calculator</a:t>
            </a:r>
          </a:p>
          <a:p>
            <a:pPr marL="285750" lvl="0" indent="-285750" fontAlgn="auto" hangingPunct="1">
              <a:buFont typeface="Arial" panose="020B0604020202020204" pitchFamily="34" charset="0"/>
              <a:buChar char="•"/>
            </a:pPr>
            <a:endParaRPr lang="en-US" sz="1400" dirty="0"/>
          </a:p>
          <a:p>
            <a:pPr hangingPunct="0"/>
            <a:r>
              <a:rPr lang="en-US" sz="1400" b="1" dirty="0"/>
              <a:t>Literature Review</a:t>
            </a:r>
            <a:endParaRPr lang="en-US" sz="1400" dirty="0"/>
          </a:p>
          <a:p>
            <a:pPr marL="285750" lvl="0" indent="-285750" fontAlgn="auto" hangingPunct="1">
              <a:buFont typeface="Arial" panose="020B0604020202020204" pitchFamily="34" charset="0"/>
              <a:buChar char="•"/>
            </a:pPr>
            <a:r>
              <a:rPr lang="en-US" sz="1400" dirty="0"/>
              <a:t>Varying parking demand based on market segment: “Choosing Where We Live” (MTC, 2010)</a:t>
            </a:r>
          </a:p>
          <a:p>
            <a:pPr marL="285750" lvl="0" indent="-285750" fontAlgn="auto" hangingPunct="1">
              <a:buFont typeface="Arial" panose="020B0604020202020204" pitchFamily="34" charset="0"/>
              <a:buChar char="•"/>
            </a:pPr>
            <a:r>
              <a:rPr lang="en-US" sz="1400" dirty="0"/>
              <a:t>Millennials and parking demand</a:t>
            </a:r>
          </a:p>
          <a:p>
            <a:pPr marL="285750" lvl="0" indent="-285750" fontAlgn="auto" hangingPunct="1">
              <a:buFont typeface="Arial" panose="020B0604020202020204" pitchFamily="34" charset="0"/>
              <a:buChar char="•"/>
            </a:pPr>
            <a:r>
              <a:rPr lang="en-US" sz="1400" dirty="0"/>
              <a:t>Parking requirements for suburban multifamily </a:t>
            </a:r>
            <a:r>
              <a:rPr lang="en-US" sz="1400" dirty="0" smtClean="0"/>
              <a:t>Housing</a:t>
            </a:r>
            <a:endParaRPr lang="en-US" sz="1400" dirty="0"/>
          </a:p>
        </p:txBody>
      </p:sp>
      <p:sp>
        <p:nvSpPr>
          <p:cNvPr id="15" name="TextBox 14"/>
          <p:cNvSpPr txBox="1"/>
          <p:nvPr/>
        </p:nvSpPr>
        <p:spPr>
          <a:xfrm>
            <a:off x="-2" y="1159143"/>
            <a:ext cx="5295333" cy="872034"/>
          </a:xfrm>
          <a:prstGeom prst="rect">
            <a:avLst/>
          </a:prstGeom>
          <a:noFill/>
        </p:spPr>
        <p:txBody>
          <a:bodyPr wrap="square" rtlCol="0">
            <a:spAutoFit/>
          </a:bodyPr>
          <a:lstStyle/>
          <a:p>
            <a:pPr lvl="1">
              <a:lnSpc>
                <a:spcPct val="150000"/>
              </a:lnSpc>
            </a:pPr>
            <a:r>
              <a:rPr lang="en-US" b="1" dirty="0" smtClean="0"/>
              <a:t>Method</a:t>
            </a:r>
          </a:p>
          <a:p>
            <a:pPr lvl="1">
              <a:lnSpc>
                <a:spcPct val="150000"/>
              </a:lnSpc>
            </a:pPr>
            <a:endParaRPr lang="en-US" dirty="0"/>
          </a:p>
        </p:txBody>
      </p:sp>
      <p:sp>
        <p:nvSpPr>
          <p:cNvPr id="5" name="Rectangle 4"/>
          <p:cNvSpPr/>
          <p:nvPr/>
        </p:nvSpPr>
        <p:spPr>
          <a:xfrm>
            <a:off x="133350" y="1811191"/>
            <a:ext cx="4572000" cy="3600986"/>
          </a:xfrm>
          <a:prstGeom prst="rect">
            <a:avLst/>
          </a:prstGeom>
        </p:spPr>
        <p:txBody>
          <a:bodyPr>
            <a:spAutoFit/>
          </a:bodyPr>
          <a:lstStyle/>
          <a:p>
            <a:pPr lvl="1">
              <a:lnSpc>
                <a:spcPct val="150000"/>
              </a:lnSpc>
            </a:pPr>
            <a:r>
              <a:rPr lang="en-US" sz="1600" b="1" dirty="0" smtClean="0">
                <a:solidFill>
                  <a:schemeClr val="tx2"/>
                </a:solidFill>
              </a:rPr>
              <a:t>UrbanSim</a:t>
            </a:r>
            <a:r>
              <a:rPr lang="en-US" sz="1600" dirty="0" smtClean="0">
                <a:solidFill>
                  <a:schemeClr val="tx2"/>
                </a:solidFill>
              </a:rPr>
              <a:t> </a:t>
            </a:r>
            <a:r>
              <a:rPr lang="en-US" sz="1600" dirty="0">
                <a:solidFill>
                  <a:schemeClr val="tx2"/>
                </a:solidFill>
              </a:rPr>
              <a:t>simulated how reducing or eliminated parking requirements in the regions Transit Priority Areas (TPAs) would affect how the region grows</a:t>
            </a:r>
            <a:r>
              <a:rPr lang="en-US" sz="1600" dirty="0" smtClean="0">
                <a:solidFill>
                  <a:schemeClr val="tx2"/>
                </a:solidFill>
              </a:rPr>
              <a:t>.</a:t>
            </a:r>
          </a:p>
          <a:p>
            <a:pPr lvl="1">
              <a:lnSpc>
                <a:spcPct val="150000"/>
              </a:lnSpc>
            </a:pPr>
            <a:endParaRPr lang="en-US" sz="1600" dirty="0">
              <a:solidFill>
                <a:schemeClr val="tx2"/>
              </a:solidFill>
            </a:endParaRPr>
          </a:p>
          <a:p>
            <a:pPr lvl="1">
              <a:lnSpc>
                <a:spcPct val="150000"/>
              </a:lnSpc>
            </a:pPr>
            <a:r>
              <a:rPr lang="en-US" sz="1600" i="1" dirty="0" smtClean="0">
                <a:solidFill>
                  <a:schemeClr val="tx2"/>
                </a:solidFill>
              </a:rPr>
              <a:t>Additional Analysis:</a:t>
            </a:r>
          </a:p>
          <a:p>
            <a:pPr marL="800100" lvl="1" indent="-342900">
              <a:lnSpc>
                <a:spcPct val="150000"/>
              </a:lnSpc>
              <a:buFont typeface="+mj-lt"/>
              <a:buAutoNum type="arabicPeriod"/>
            </a:pPr>
            <a:r>
              <a:rPr lang="en-US" sz="1400" i="1" dirty="0" smtClean="0">
                <a:solidFill>
                  <a:schemeClr val="tx2"/>
                </a:solidFill>
              </a:rPr>
              <a:t>GIS-based </a:t>
            </a:r>
            <a:r>
              <a:rPr lang="en-US" sz="1400" i="1" dirty="0">
                <a:solidFill>
                  <a:schemeClr val="tx2"/>
                </a:solidFill>
              </a:rPr>
              <a:t>analysis of US Census data on car ownership in TPAs and/or surrounding BART and Caltrain </a:t>
            </a:r>
            <a:r>
              <a:rPr lang="en-US" sz="1400" i="1" dirty="0" smtClean="0">
                <a:solidFill>
                  <a:schemeClr val="tx2"/>
                </a:solidFill>
              </a:rPr>
              <a:t>Stations</a:t>
            </a:r>
          </a:p>
          <a:p>
            <a:pPr marL="800100" lvl="1" indent="-342900">
              <a:lnSpc>
                <a:spcPct val="150000"/>
              </a:lnSpc>
              <a:buFont typeface="+mj-lt"/>
              <a:buAutoNum type="arabicPeriod"/>
            </a:pPr>
            <a:r>
              <a:rPr lang="en-US" sz="1400" i="1" dirty="0" err="1" smtClean="0">
                <a:solidFill>
                  <a:schemeClr val="tx2"/>
                </a:solidFill>
              </a:rPr>
              <a:t>GreenTRIP</a:t>
            </a:r>
            <a:r>
              <a:rPr lang="en-US" sz="1400" i="1" dirty="0" smtClean="0">
                <a:solidFill>
                  <a:schemeClr val="tx2"/>
                </a:solidFill>
              </a:rPr>
              <a:t> </a:t>
            </a:r>
            <a:r>
              <a:rPr lang="en-US" sz="1400" i="1" dirty="0">
                <a:solidFill>
                  <a:schemeClr val="tx2"/>
                </a:solidFill>
              </a:rPr>
              <a:t>analysis</a:t>
            </a:r>
          </a:p>
        </p:txBody>
      </p:sp>
      <p:sp>
        <p:nvSpPr>
          <p:cNvPr id="9"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#2  REDUCED PARKING REQUIREMENTS &amp; RESIDENTIAL DEMAND </a:t>
            </a:r>
            <a:endParaRPr lang="en-US" sz="2400" b="1" dirty="0">
              <a:solidFill>
                <a:schemeClr val="accent1"/>
              </a:solidFill>
            </a:endParaRPr>
          </a:p>
        </p:txBody>
      </p:sp>
      <p:cxnSp>
        <p:nvCxnSpPr>
          <p:cNvPr id="12" name="Straight Connector 11"/>
          <p:cNvCxnSpPr/>
          <p:nvPr/>
        </p:nvCxnSpPr>
        <p:spPr>
          <a:xfrm>
            <a:off x="-2" y="570957"/>
            <a:ext cx="829627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8555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42</a:t>
            </a:fld>
            <a:endParaRPr lang="en-US"/>
          </a:p>
        </p:txBody>
      </p:sp>
      <p:sp>
        <p:nvSpPr>
          <p:cNvPr id="10" name="TextBox 9"/>
          <p:cNvSpPr txBox="1"/>
          <p:nvPr/>
        </p:nvSpPr>
        <p:spPr>
          <a:xfrm>
            <a:off x="-2" y="1159143"/>
            <a:ext cx="8782052" cy="2169825"/>
          </a:xfrm>
          <a:prstGeom prst="rect">
            <a:avLst/>
          </a:prstGeom>
          <a:noFill/>
        </p:spPr>
        <p:txBody>
          <a:bodyPr wrap="square" rtlCol="0">
            <a:spAutoFit/>
          </a:bodyPr>
          <a:lstStyle/>
          <a:p>
            <a:pPr lvl="1">
              <a:lnSpc>
                <a:spcPct val="150000"/>
              </a:lnSpc>
            </a:pPr>
            <a:r>
              <a:rPr lang="en-US" dirty="0" smtClean="0"/>
              <a:t>Findings</a:t>
            </a:r>
          </a:p>
          <a:p>
            <a:pPr lvl="1">
              <a:lnSpc>
                <a:spcPct val="150000"/>
              </a:lnSpc>
            </a:pPr>
            <a:r>
              <a:rPr lang="en-US" dirty="0" smtClean="0">
                <a:solidFill>
                  <a:schemeClr val="tx2"/>
                </a:solidFill>
              </a:rPr>
              <a:t>Residential Growth &amp; Non-residential Growth</a:t>
            </a:r>
          </a:p>
          <a:p>
            <a:pPr marL="742950" lvl="1" indent="-285750">
              <a:lnSpc>
                <a:spcPct val="150000"/>
              </a:lnSpc>
              <a:buFont typeface="Arial" panose="020B0604020202020204" pitchFamily="34" charset="0"/>
              <a:buChar char="•"/>
            </a:pPr>
            <a:r>
              <a:rPr lang="en-US" dirty="0">
                <a:solidFill>
                  <a:schemeClr val="tx2"/>
                </a:solidFill>
              </a:rPr>
              <a:t>	</a:t>
            </a:r>
            <a:r>
              <a:rPr lang="en-US" dirty="0" smtClean="0">
                <a:solidFill>
                  <a:schemeClr val="tx2"/>
                </a:solidFill>
              </a:rPr>
              <a:t>parking requirements reduced by ½ (scenario 2)</a:t>
            </a:r>
          </a:p>
          <a:p>
            <a:pPr marL="742950" lvl="1" indent="-285750">
              <a:lnSpc>
                <a:spcPct val="150000"/>
              </a:lnSpc>
              <a:buFont typeface="Arial" panose="020B0604020202020204" pitchFamily="34" charset="0"/>
              <a:buChar char="•"/>
            </a:pPr>
            <a:r>
              <a:rPr lang="en-US" dirty="0">
                <a:solidFill>
                  <a:schemeClr val="tx2"/>
                </a:solidFill>
              </a:rPr>
              <a:t>	</a:t>
            </a:r>
            <a:r>
              <a:rPr lang="en-US" dirty="0" smtClean="0">
                <a:solidFill>
                  <a:schemeClr val="tx2"/>
                </a:solidFill>
              </a:rPr>
              <a:t>parking requirements eliminated (scenario 3) </a:t>
            </a:r>
          </a:p>
          <a:p>
            <a:pPr marL="800100" lvl="1" indent="-342900">
              <a:lnSpc>
                <a:spcPct val="150000"/>
              </a:lnSpc>
              <a:buFont typeface="+mj-lt"/>
              <a:buAutoNum type="arabicPeriod"/>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7327172"/>
              </p:ext>
            </p:extLst>
          </p:nvPr>
        </p:nvGraphicFramePr>
        <p:xfrm>
          <a:off x="382773" y="3328968"/>
          <a:ext cx="8102008" cy="2148520"/>
        </p:xfrm>
        <a:graphic>
          <a:graphicData uri="http://schemas.openxmlformats.org/drawingml/2006/table">
            <a:tbl>
              <a:tblPr firstRow="1" firstCol="1" bandRow="1">
                <a:tableStyleId>{5C22544A-7EE6-4342-B048-85BDC9FD1C3A}</a:tableStyleId>
              </a:tblPr>
              <a:tblGrid>
                <a:gridCol w="1663127"/>
                <a:gridCol w="944024"/>
                <a:gridCol w="1123802"/>
                <a:gridCol w="1123802"/>
                <a:gridCol w="925483"/>
                <a:gridCol w="1160885"/>
                <a:gridCol w="1160885"/>
              </a:tblGrid>
              <a:tr h="476250">
                <a:tc rowSpan="2">
                  <a:txBody>
                    <a:bodyPr/>
                    <a:lstStyle/>
                    <a:p>
                      <a:pPr marL="0" marR="0">
                        <a:lnSpc>
                          <a:spcPct val="110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0" marR="0" algn="ctr">
                        <a:lnSpc>
                          <a:spcPct val="110000"/>
                        </a:lnSpc>
                        <a:spcBef>
                          <a:spcPts val="0"/>
                        </a:spcBef>
                        <a:spcAft>
                          <a:spcPts val="0"/>
                        </a:spcAft>
                      </a:pPr>
                      <a:r>
                        <a:rPr lang="en-US" sz="1400" dirty="0">
                          <a:effectLst/>
                        </a:rPr>
                        <a:t>Residential Growth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gn="ctr">
                        <a:lnSpc>
                          <a:spcPct val="110000"/>
                        </a:lnSpc>
                        <a:spcBef>
                          <a:spcPts val="0"/>
                        </a:spcBef>
                        <a:spcAft>
                          <a:spcPts val="0"/>
                        </a:spcAft>
                      </a:pPr>
                      <a:r>
                        <a:rPr lang="en-US" sz="1400">
                          <a:effectLst/>
                        </a:rPr>
                        <a:t>Non-residential Growth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r>
              <a:tr h="504825">
                <a:tc vMerge="1">
                  <a:txBody>
                    <a:bodyPr/>
                    <a:lstStyle/>
                    <a:p>
                      <a:endParaRPr lang="en-US"/>
                    </a:p>
                  </a:txBody>
                  <a:tcPr/>
                </a:tc>
                <a:tc>
                  <a:txBody>
                    <a:bodyPr/>
                    <a:lstStyle/>
                    <a:p>
                      <a:pPr marL="0" marR="0">
                        <a:lnSpc>
                          <a:spcPct val="110000"/>
                        </a:lnSpc>
                        <a:spcBef>
                          <a:spcPts val="0"/>
                        </a:spcBef>
                        <a:spcAft>
                          <a:spcPts val="0"/>
                        </a:spcAft>
                      </a:pPr>
                      <a:r>
                        <a:rPr lang="en-US" sz="1400">
                          <a:solidFill>
                            <a:schemeClr val="bg1"/>
                          </a:solidFill>
                          <a:effectLst/>
                        </a:rPr>
                        <a:t>In TPA</a:t>
                      </a:r>
                      <a:endPar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lumOff val="10000"/>
                      </a:schemeClr>
                    </a:solidFill>
                  </a:tcPr>
                </a:tc>
                <a:tc>
                  <a:txBody>
                    <a:bodyPr/>
                    <a:lstStyle/>
                    <a:p>
                      <a:pPr marL="0" marR="0">
                        <a:lnSpc>
                          <a:spcPct val="110000"/>
                        </a:lnSpc>
                        <a:spcBef>
                          <a:spcPts val="0"/>
                        </a:spcBef>
                        <a:spcAft>
                          <a:spcPts val="0"/>
                        </a:spcAft>
                      </a:pPr>
                      <a:r>
                        <a:rPr lang="en-US" sz="1400">
                          <a:solidFill>
                            <a:schemeClr val="bg1"/>
                          </a:solidFill>
                          <a:effectLst/>
                        </a:rPr>
                        <a:t>Out TPA</a:t>
                      </a:r>
                      <a:endPar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lumOff val="10000"/>
                      </a:schemeClr>
                    </a:solidFill>
                  </a:tcPr>
                </a:tc>
                <a:tc>
                  <a:txBody>
                    <a:bodyPr/>
                    <a:lstStyle/>
                    <a:p>
                      <a:pPr marL="0" marR="0">
                        <a:lnSpc>
                          <a:spcPct val="110000"/>
                        </a:lnSpc>
                        <a:spcBef>
                          <a:spcPts val="0"/>
                        </a:spcBef>
                        <a:spcAft>
                          <a:spcPts val="0"/>
                        </a:spcAft>
                      </a:pPr>
                      <a:r>
                        <a:rPr lang="en-US" sz="1400">
                          <a:solidFill>
                            <a:schemeClr val="bg1"/>
                          </a:solidFill>
                          <a:effectLst/>
                        </a:rPr>
                        <a:t>Change from Baseline</a:t>
                      </a:r>
                      <a:endPar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lumOff val="10000"/>
                      </a:schemeClr>
                    </a:solidFill>
                  </a:tcPr>
                </a:tc>
                <a:tc>
                  <a:txBody>
                    <a:bodyPr/>
                    <a:lstStyle/>
                    <a:p>
                      <a:pPr marL="0" marR="0">
                        <a:lnSpc>
                          <a:spcPct val="110000"/>
                        </a:lnSpc>
                        <a:spcBef>
                          <a:spcPts val="0"/>
                        </a:spcBef>
                        <a:spcAft>
                          <a:spcPts val="0"/>
                        </a:spcAft>
                      </a:pPr>
                      <a:r>
                        <a:rPr lang="en-US" sz="1400">
                          <a:solidFill>
                            <a:schemeClr val="bg1"/>
                          </a:solidFill>
                          <a:effectLst/>
                        </a:rPr>
                        <a:t>In TPA</a:t>
                      </a:r>
                      <a:endPar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lumOff val="10000"/>
                      </a:schemeClr>
                    </a:solidFill>
                  </a:tcPr>
                </a:tc>
                <a:tc>
                  <a:txBody>
                    <a:bodyPr/>
                    <a:lstStyle/>
                    <a:p>
                      <a:pPr marL="0" marR="0">
                        <a:lnSpc>
                          <a:spcPct val="110000"/>
                        </a:lnSpc>
                        <a:spcBef>
                          <a:spcPts val="0"/>
                        </a:spcBef>
                        <a:spcAft>
                          <a:spcPts val="0"/>
                        </a:spcAft>
                      </a:pPr>
                      <a:r>
                        <a:rPr lang="en-US" sz="1400">
                          <a:solidFill>
                            <a:schemeClr val="bg1"/>
                          </a:solidFill>
                          <a:effectLst/>
                        </a:rPr>
                        <a:t>Out TPA</a:t>
                      </a:r>
                      <a:endPar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lumOff val="10000"/>
                      </a:schemeClr>
                    </a:solidFill>
                  </a:tcPr>
                </a:tc>
                <a:tc>
                  <a:txBody>
                    <a:bodyPr/>
                    <a:lstStyle/>
                    <a:p>
                      <a:pPr marL="0" marR="0">
                        <a:lnSpc>
                          <a:spcPct val="110000"/>
                        </a:lnSpc>
                        <a:spcBef>
                          <a:spcPts val="0"/>
                        </a:spcBef>
                        <a:spcAft>
                          <a:spcPts val="0"/>
                        </a:spcAft>
                      </a:pPr>
                      <a:r>
                        <a:rPr lang="en-US" sz="1400" dirty="0">
                          <a:solidFill>
                            <a:schemeClr val="bg1"/>
                          </a:solidFill>
                          <a:effectLst/>
                        </a:rPr>
                        <a:t>Change from Baseline</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lumOff val="10000"/>
                      </a:schemeClr>
                    </a:solidFill>
                  </a:tcPr>
                </a:tc>
              </a:tr>
              <a:tr h="591325">
                <a:tc>
                  <a:txBody>
                    <a:bodyPr/>
                    <a:lstStyle/>
                    <a:p>
                      <a:pPr marL="0" marR="0">
                        <a:lnSpc>
                          <a:spcPct val="110000"/>
                        </a:lnSpc>
                        <a:spcBef>
                          <a:spcPts val="0"/>
                        </a:spcBef>
                        <a:spcAft>
                          <a:spcPts val="0"/>
                        </a:spcAft>
                      </a:pPr>
                      <a:r>
                        <a:rPr lang="en-US" sz="1400" dirty="0">
                          <a:effectLst/>
                        </a:rPr>
                        <a:t>Scenario 1 </a:t>
                      </a:r>
                      <a:endParaRPr lang="en-US" sz="1400" dirty="0" smtClean="0">
                        <a:effectLst/>
                      </a:endParaRPr>
                    </a:p>
                    <a:p>
                      <a:pPr marL="0" marR="0">
                        <a:lnSpc>
                          <a:spcPct val="110000"/>
                        </a:lnSpc>
                        <a:spcBef>
                          <a:spcPts val="0"/>
                        </a:spcBef>
                        <a:spcAft>
                          <a:spcPts val="0"/>
                        </a:spcAft>
                      </a:pPr>
                      <a:r>
                        <a:rPr lang="en-US" sz="1400" dirty="0" smtClean="0">
                          <a:effectLst/>
                        </a:rPr>
                        <a:t>(</a:t>
                      </a:r>
                      <a:r>
                        <a:rPr lang="en-US" sz="1400" dirty="0">
                          <a:effectLst/>
                        </a:rPr>
                        <a:t>Baseline)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400">
                          <a:effectLst/>
                        </a:rPr>
                        <a:t>73.2%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26.8%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60.0%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40.0%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88060">
                <a:tc>
                  <a:txBody>
                    <a:bodyPr/>
                    <a:lstStyle/>
                    <a:p>
                      <a:pPr marL="0" marR="0">
                        <a:lnSpc>
                          <a:spcPct val="110000"/>
                        </a:lnSpc>
                        <a:spcBef>
                          <a:spcPts val="0"/>
                        </a:spcBef>
                        <a:spcAft>
                          <a:spcPts val="0"/>
                        </a:spcAft>
                      </a:pPr>
                      <a:r>
                        <a:rPr lang="en-US" sz="1400">
                          <a:effectLst/>
                        </a:rPr>
                        <a:t>Scenario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400">
                          <a:effectLst/>
                        </a:rPr>
                        <a:t>75.4%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24.6%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63.1%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36.9%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3.1%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88060">
                <a:tc>
                  <a:txBody>
                    <a:bodyPr/>
                    <a:lstStyle/>
                    <a:p>
                      <a:pPr marL="0" marR="0">
                        <a:lnSpc>
                          <a:spcPct val="110000"/>
                        </a:lnSpc>
                        <a:spcBef>
                          <a:spcPts val="0"/>
                        </a:spcBef>
                        <a:spcAft>
                          <a:spcPts val="0"/>
                        </a:spcAft>
                      </a:pPr>
                      <a:r>
                        <a:rPr lang="en-US" sz="1400" dirty="0">
                          <a:effectLst/>
                        </a:rPr>
                        <a:t>Scenario 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400">
                          <a:effectLst/>
                        </a:rPr>
                        <a:t>76.7%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23.3%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65.8%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a:effectLst/>
                        </a:rPr>
                        <a:t>34.2%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0000"/>
                        </a:lnSpc>
                        <a:spcBef>
                          <a:spcPts val="0"/>
                        </a:spcBef>
                        <a:spcAft>
                          <a:spcPts val="0"/>
                        </a:spcAft>
                      </a:pPr>
                      <a:r>
                        <a:rPr lang="en-US" sz="1400" dirty="0">
                          <a:effectLst/>
                        </a:rPr>
                        <a:t>5.8%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15" name="TextBox 14"/>
          <p:cNvSpPr txBox="1"/>
          <p:nvPr/>
        </p:nvSpPr>
        <p:spPr>
          <a:xfrm>
            <a:off x="-2" y="1159143"/>
            <a:ext cx="5295333" cy="872034"/>
          </a:xfrm>
          <a:prstGeom prst="rect">
            <a:avLst/>
          </a:prstGeom>
          <a:noFill/>
        </p:spPr>
        <p:txBody>
          <a:bodyPr wrap="square" rtlCol="0">
            <a:spAutoFit/>
          </a:bodyPr>
          <a:lstStyle/>
          <a:p>
            <a:pPr lvl="1">
              <a:lnSpc>
                <a:spcPct val="150000"/>
              </a:lnSpc>
            </a:pPr>
            <a:endParaRPr lang="en-US" b="1" dirty="0" smtClean="0"/>
          </a:p>
          <a:p>
            <a:pPr lvl="1">
              <a:lnSpc>
                <a:spcPct val="150000"/>
              </a:lnSpc>
            </a:pPr>
            <a:endParaRPr lang="en-US" dirty="0"/>
          </a:p>
        </p:txBody>
      </p:sp>
      <p:sp>
        <p:nvSpPr>
          <p:cNvPr id="16"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#2  REDUCED PARKING REQUIREMENTS &amp; RESIDENTIAL DEMAND </a:t>
            </a:r>
            <a:endParaRPr lang="en-US" sz="2400" b="1" dirty="0">
              <a:solidFill>
                <a:schemeClr val="accent1"/>
              </a:solidFill>
            </a:endParaRPr>
          </a:p>
        </p:txBody>
      </p:sp>
      <p:cxnSp>
        <p:nvCxnSpPr>
          <p:cNvPr id="17" name="Straight Connector 16"/>
          <p:cNvCxnSpPr/>
          <p:nvPr/>
        </p:nvCxnSpPr>
        <p:spPr>
          <a:xfrm>
            <a:off x="-2" y="570957"/>
            <a:ext cx="82962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58806" y="5649635"/>
            <a:ext cx="8323244" cy="338554"/>
          </a:xfrm>
          <a:prstGeom prst="rect">
            <a:avLst/>
          </a:prstGeom>
        </p:spPr>
        <p:txBody>
          <a:bodyPr wrap="square">
            <a:spAutoFit/>
          </a:bodyPr>
          <a:lstStyle/>
          <a:p>
            <a:r>
              <a:rPr lang="en-US" sz="1600" i="1" dirty="0"/>
              <a:t>Movement of 3.5% of residential growth and 5.8% of non-residential growth into TPAs.</a:t>
            </a:r>
          </a:p>
        </p:txBody>
      </p:sp>
    </p:spTree>
    <p:extLst>
      <p:ext uri="{BB962C8B-B14F-4D97-AF65-F5344CB8AC3E}">
        <p14:creationId xmlns:p14="http://schemas.microsoft.com/office/powerpoint/2010/main" val="34494964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43</a:t>
            </a:fld>
            <a:endParaRPr lang="en-US"/>
          </a:p>
        </p:txBody>
      </p:sp>
      <p:sp>
        <p:nvSpPr>
          <p:cNvPr id="10" name="TextBox 9"/>
          <p:cNvSpPr txBox="1"/>
          <p:nvPr/>
        </p:nvSpPr>
        <p:spPr>
          <a:xfrm>
            <a:off x="148816" y="876933"/>
            <a:ext cx="5150297" cy="4355038"/>
          </a:xfrm>
          <a:prstGeom prst="rect">
            <a:avLst/>
          </a:prstGeom>
          <a:noFill/>
        </p:spPr>
        <p:txBody>
          <a:bodyPr wrap="square" rtlCol="0">
            <a:spAutoFit/>
          </a:bodyPr>
          <a:lstStyle/>
          <a:p>
            <a:pPr lvl="1">
              <a:lnSpc>
                <a:spcPct val="150000"/>
              </a:lnSpc>
            </a:pPr>
            <a:endParaRPr lang="en-US" dirty="0"/>
          </a:p>
          <a:p>
            <a:pPr marL="285750" lvl="0" indent="-285750" hangingPunct="0">
              <a:buFont typeface="Arial" panose="020B0604020202020204" pitchFamily="34" charset="0"/>
              <a:buChar char="•"/>
            </a:pPr>
            <a:r>
              <a:rPr lang="en-US" dirty="0">
                <a:solidFill>
                  <a:schemeClr val="tx2"/>
                </a:solidFill>
              </a:rPr>
              <a:t>There is unmet demand for TOD and housing with lower amounts of parking. </a:t>
            </a:r>
          </a:p>
          <a:p>
            <a:pPr lvl="0" hangingPunct="0"/>
            <a:endParaRPr lang="en-US" dirty="0">
              <a:solidFill>
                <a:schemeClr val="tx2"/>
              </a:solidFill>
            </a:endParaRPr>
          </a:p>
          <a:p>
            <a:pPr marL="285750" indent="-285750" hangingPunct="0">
              <a:buFont typeface="Arial" panose="020B0604020202020204" pitchFamily="34" charset="0"/>
              <a:buChar char="•"/>
            </a:pPr>
            <a:r>
              <a:rPr lang="en-US" dirty="0">
                <a:solidFill>
                  <a:schemeClr val="tx2"/>
                </a:solidFill>
              </a:rPr>
              <a:t>Households of renters and younger people (15-34) are much more likely to be car-free.</a:t>
            </a:r>
            <a:br>
              <a:rPr lang="en-US" dirty="0">
                <a:solidFill>
                  <a:schemeClr val="tx2"/>
                </a:solidFill>
              </a:rPr>
            </a:br>
            <a:endParaRPr lang="en-US" dirty="0">
              <a:solidFill>
                <a:schemeClr val="tx2"/>
              </a:solidFill>
            </a:endParaRPr>
          </a:p>
          <a:p>
            <a:pPr marL="285750" indent="-285750" hangingPunct="0">
              <a:buFont typeface="Arial" panose="020B0604020202020204" pitchFamily="34" charset="0"/>
              <a:buChar char="•"/>
            </a:pPr>
            <a:r>
              <a:rPr lang="en-US" dirty="0">
                <a:solidFill>
                  <a:schemeClr val="tx2"/>
                </a:solidFill>
              </a:rPr>
              <a:t>Households living in dense urban areas and close to high quality transit are much more likely to be car-free.</a:t>
            </a:r>
            <a:br>
              <a:rPr lang="en-US" dirty="0">
                <a:solidFill>
                  <a:schemeClr val="tx2"/>
                </a:solidFill>
              </a:rPr>
            </a:br>
            <a:endParaRPr lang="en-US" dirty="0">
              <a:solidFill>
                <a:schemeClr val="tx2"/>
              </a:solidFill>
            </a:endParaRPr>
          </a:p>
          <a:p>
            <a:pPr marL="285750" indent="-285750" hangingPunct="0">
              <a:buFont typeface="Arial" panose="020B0604020202020204" pitchFamily="34" charset="0"/>
              <a:buChar char="•"/>
            </a:pPr>
            <a:r>
              <a:rPr lang="en-US" dirty="0" smtClean="0">
                <a:solidFill>
                  <a:schemeClr val="tx2"/>
                </a:solidFill>
              </a:rPr>
              <a:t>Percent of households </a:t>
            </a:r>
            <a:r>
              <a:rPr lang="en-US" dirty="0">
                <a:solidFill>
                  <a:schemeClr val="tx2"/>
                </a:solidFill>
              </a:rPr>
              <a:t>with only one car have increased significantly in last decade </a:t>
            </a:r>
            <a:endParaRPr lang="en-US" dirty="0" smtClean="0">
              <a:solidFill>
                <a:schemeClr val="tx2"/>
              </a:solidFill>
            </a:endParaRPr>
          </a:p>
          <a:p>
            <a:pPr hangingPunct="0"/>
            <a:endParaRPr lang="en-US" sz="1600" i="1" dirty="0">
              <a:solidFill>
                <a:schemeClr val="tx2"/>
              </a:solidFill>
            </a:endParaRPr>
          </a:p>
          <a:p>
            <a:pPr lvl="0" hangingPunct="0"/>
            <a:endParaRPr lang="en-US" dirty="0">
              <a:solidFill>
                <a:schemeClr val="tx2"/>
              </a:solidFill>
            </a:endParaRPr>
          </a:p>
        </p:txBody>
      </p:sp>
      <p:sp>
        <p:nvSpPr>
          <p:cNvPr id="8"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#2  REDUCED PARKING REQUIREMENTS &amp; RESIDENTIAL DEMAND </a:t>
            </a:r>
            <a:endParaRPr lang="en-US" sz="2400" b="1" dirty="0">
              <a:solidFill>
                <a:schemeClr val="accent1"/>
              </a:solidFill>
            </a:endParaRPr>
          </a:p>
        </p:txBody>
      </p:sp>
      <p:cxnSp>
        <p:nvCxnSpPr>
          <p:cNvPr id="9" name="Straight Connector 8"/>
          <p:cNvCxnSpPr/>
          <p:nvPr/>
        </p:nvCxnSpPr>
        <p:spPr>
          <a:xfrm>
            <a:off x="-2" y="570957"/>
            <a:ext cx="8296277" cy="0"/>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009120011"/>
              </p:ext>
            </p:extLst>
          </p:nvPr>
        </p:nvGraphicFramePr>
        <p:xfrm>
          <a:off x="5231179" y="1661612"/>
          <a:ext cx="3710322" cy="4662691"/>
        </p:xfrm>
        <a:graphic>
          <a:graphicData uri="http://schemas.openxmlformats.org/drawingml/2006/table">
            <a:tbl>
              <a:tblPr firstRow="1" firstCol="1" bandRow="1">
                <a:tableStyleId>{5C22544A-7EE6-4342-B048-85BDC9FD1C3A}</a:tableStyleId>
              </a:tblPr>
              <a:tblGrid>
                <a:gridCol w="799507"/>
                <a:gridCol w="2910815"/>
              </a:tblGrid>
              <a:tr h="272092">
                <a:tc>
                  <a:txBody>
                    <a:bodyPr/>
                    <a:lstStyle/>
                    <a:p>
                      <a:pPr marL="0" marR="0" indent="0" hangingPunct="0">
                        <a:spcBef>
                          <a:spcPts val="0"/>
                        </a:spcBef>
                        <a:spcAft>
                          <a:spcPts val="0"/>
                        </a:spcAft>
                        <a:buFont typeface="Arial" panose="020B0604020202020204" pitchFamily="34" charset="0"/>
                        <a:buNone/>
                      </a:pPr>
                      <a:r>
                        <a:rPr lang="en-US" sz="1050" dirty="0">
                          <a:effectLst/>
                        </a:rPr>
                        <a:t>City</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hangingPunct="0">
                        <a:spcBef>
                          <a:spcPts val="0"/>
                        </a:spcBef>
                        <a:spcAft>
                          <a:spcPts val="0"/>
                        </a:spcAft>
                        <a:buFont typeface="Arial" panose="020B0604020202020204" pitchFamily="34" charset="0"/>
                        <a:buNone/>
                      </a:pPr>
                      <a:r>
                        <a:rPr lang="en-US" sz="1050" dirty="0">
                          <a:effectLst/>
                        </a:rPr>
                        <a:t>Description of Unbundling and related policies</a:t>
                      </a:r>
                      <a:endParaRPr lang="en-US" sz="1200" dirty="0">
                        <a:effectLst/>
                        <a:latin typeface="Times New Roman" panose="02020603050405020304" pitchFamily="18" charset="0"/>
                        <a:ea typeface="Times New Roman" panose="02020603050405020304" pitchFamily="18" charset="0"/>
                      </a:endParaRPr>
                    </a:p>
                  </a:txBody>
                  <a:tcPr marL="68580" marR="68580" marT="0" marB="0"/>
                </a:tc>
              </a:tr>
              <a:tr h="816276">
                <a:tc>
                  <a:txBody>
                    <a:bodyPr/>
                    <a:lstStyle/>
                    <a:p>
                      <a:pPr marL="0" marR="0" indent="0" hangingPunct="0">
                        <a:spcBef>
                          <a:spcPts val="0"/>
                        </a:spcBef>
                        <a:spcAft>
                          <a:spcPts val="0"/>
                        </a:spcAft>
                        <a:buFont typeface="Arial" panose="020B0604020202020204" pitchFamily="34" charset="0"/>
                        <a:buNone/>
                      </a:pPr>
                      <a:r>
                        <a:rPr lang="en-US" sz="1050" dirty="0">
                          <a:effectLst/>
                        </a:rPr>
                        <a:t>San </a:t>
                      </a:r>
                      <a:r>
                        <a:rPr lang="en-US" sz="1050" dirty="0" smtClean="0">
                          <a:effectLst/>
                        </a:rPr>
                        <a:t>Francisco, CA</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171450" marR="0" indent="-171450" hangingPunct="0">
                        <a:spcBef>
                          <a:spcPts val="0"/>
                        </a:spcBef>
                        <a:spcAft>
                          <a:spcPts val="0"/>
                        </a:spcAft>
                        <a:buFont typeface="Arial" panose="020B0604020202020204" pitchFamily="34" charset="0"/>
                        <a:buChar char="•"/>
                      </a:pPr>
                      <a:r>
                        <a:rPr lang="en-US" sz="1050" dirty="0" smtClean="0">
                          <a:effectLst/>
                        </a:rPr>
                        <a:t>Unbundled parking with carsharing</a:t>
                      </a:r>
                    </a:p>
                    <a:p>
                      <a:pPr marL="171450" marR="0" indent="-171450" hangingPunct="0">
                        <a:spcBef>
                          <a:spcPts val="0"/>
                        </a:spcBef>
                        <a:spcAft>
                          <a:spcPts val="0"/>
                        </a:spcAft>
                        <a:buFont typeface="Arial" panose="020B0604020202020204" pitchFamily="34" charset="0"/>
                        <a:buChar char="•"/>
                      </a:pPr>
                      <a:r>
                        <a:rPr lang="en-US" sz="1050" dirty="0" smtClean="0">
                          <a:effectLst/>
                        </a:rPr>
                        <a:t>Apartments </a:t>
                      </a:r>
                      <a:r>
                        <a:rPr lang="en-US" sz="1050" dirty="0">
                          <a:effectLst/>
                        </a:rPr>
                        <a:t>with the presence of carsharing and unbundled </a:t>
                      </a:r>
                      <a:r>
                        <a:rPr lang="en-US" sz="1050">
                          <a:effectLst/>
                        </a:rPr>
                        <a:t>parking </a:t>
                      </a:r>
                      <a:r>
                        <a:rPr lang="en-US" sz="1050" baseline="0" smtClean="0">
                          <a:effectLst/>
                        </a:rPr>
                        <a:t> - </a:t>
                      </a:r>
                      <a:r>
                        <a:rPr lang="en-US" sz="1050" smtClean="0">
                          <a:effectLst/>
                        </a:rPr>
                        <a:t>0.76 vehicles/unit</a:t>
                      </a:r>
                      <a:endParaRPr lang="en-US" sz="1200" dirty="0">
                        <a:effectLst/>
                        <a:latin typeface="Times New Roman" panose="02020603050405020304" pitchFamily="18" charset="0"/>
                        <a:ea typeface="Times New Roman" panose="02020603050405020304" pitchFamily="18" charset="0"/>
                      </a:endParaRPr>
                    </a:p>
                  </a:txBody>
                  <a:tcPr marL="68580" marR="68580" marT="0" marB="0"/>
                </a:tc>
              </a:tr>
              <a:tr h="816276">
                <a:tc>
                  <a:txBody>
                    <a:bodyPr/>
                    <a:lstStyle/>
                    <a:p>
                      <a:pPr marL="0" marR="0" indent="0" hangingPunct="0">
                        <a:spcBef>
                          <a:spcPts val="0"/>
                        </a:spcBef>
                        <a:spcAft>
                          <a:spcPts val="0"/>
                        </a:spcAft>
                        <a:buFont typeface="Arial" panose="020B0604020202020204" pitchFamily="34" charset="0"/>
                        <a:buNone/>
                      </a:pPr>
                      <a:r>
                        <a:rPr lang="en-US" sz="1050" dirty="0" err="1" smtClean="0">
                          <a:effectLst/>
                        </a:rPr>
                        <a:t>Clarendon,VA</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171450" marR="0" indent="-171450" hangingPunct="0">
                        <a:spcBef>
                          <a:spcPts val="0"/>
                        </a:spcBef>
                        <a:spcAft>
                          <a:spcPts val="0"/>
                        </a:spcAft>
                        <a:buFont typeface="Arial" panose="020B0604020202020204" pitchFamily="34" charset="0"/>
                        <a:buChar char="•"/>
                      </a:pPr>
                      <a:r>
                        <a:rPr lang="en-US" sz="1050" dirty="0" smtClean="0">
                          <a:effectLst/>
                        </a:rPr>
                        <a:t>Tiered </a:t>
                      </a:r>
                      <a:r>
                        <a:rPr lang="en-US" sz="1050" dirty="0">
                          <a:effectLst/>
                        </a:rPr>
                        <a:t>payment system for unbundled parking: unbundled parking is $25/month for the first vehicle per unit, $75/month for the second, and $100/month for the third. </a:t>
                      </a:r>
                      <a:endParaRPr lang="en-US" sz="1200" dirty="0">
                        <a:effectLst/>
                        <a:latin typeface="Times New Roman" panose="02020603050405020304" pitchFamily="18" charset="0"/>
                        <a:ea typeface="Times New Roman" panose="02020603050405020304" pitchFamily="18" charset="0"/>
                      </a:endParaRPr>
                    </a:p>
                  </a:txBody>
                  <a:tcPr marL="68580" marR="68580" marT="0" marB="0"/>
                </a:tc>
              </a:tr>
              <a:tr h="544184">
                <a:tc>
                  <a:txBody>
                    <a:bodyPr/>
                    <a:lstStyle/>
                    <a:p>
                      <a:pPr marL="0" indent="0">
                        <a:buFont typeface="Arial" panose="020B0604020202020204" pitchFamily="34" charset="0"/>
                        <a:buNone/>
                      </a:pPr>
                      <a:r>
                        <a:rPr lang="en-US" sz="1050">
                          <a:effectLst/>
                        </a:rPr>
                        <a:t>Bellevue, WA</a:t>
                      </a:r>
                      <a:endParaRPr lang="en-US" sz="1100">
                        <a:effectLst/>
                        <a:latin typeface="Calibri" panose="020F0502020204030204" pitchFamily="34" charset="0"/>
                      </a:endParaRPr>
                    </a:p>
                  </a:txBody>
                  <a:tcPr marL="68580" marR="68580" marT="0" marB="0"/>
                </a:tc>
                <a:tc>
                  <a:txBody>
                    <a:bodyPr/>
                    <a:lstStyle/>
                    <a:p>
                      <a:pPr marL="171450" indent="-171450">
                        <a:buFont typeface="Arial" panose="020B0604020202020204" pitchFamily="34" charset="0"/>
                        <a:buChar char="•"/>
                      </a:pPr>
                      <a:r>
                        <a:rPr lang="en-US" sz="1050" dirty="0" smtClean="0">
                          <a:effectLst/>
                        </a:rPr>
                        <a:t>Drive-alone </a:t>
                      </a:r>
                      <a:r>
                        <a:rPr lang="en-US" sz="1050" dirty="0">
                          <a:effectLst/>
                        </a:rPr>
                        <a:t>commute rate decrease of 30 </a:t>
                      </a:r>
                      <a:r>
                        <a:rPr lang="en-US" sz="1050" dirty="0" smtClean="0">
                          <a:effectLst/>
                        </a:rPr>
                        <a:t>percent since unbundling policies enacted</a:t>
                      </a:r>
                      <a:endParaRPr lang="en-US" sz="1100" dirty="0">
                        <a:effectLst/>
                        <a:latin typeface="Calibri" panose="020F0502020204030204" pitchFamily="34" charset="0"/>
                      </a:endParaRPr>
                    </a:p>
                  </a:txBody>
                  <a:tcPr marL="68580" marR="68580" marT="0" marB="0"/>
                </a:tc>
              </a:tr>
              <a:tr h="1035471">
                <a:tc>
                  <a:txBody>
                    <a:bodyPr/>
                    <a:lstStyle/>
                    <a:p>
                      <a:pPr marL="0" indent="0">
                        <a:buFont typeface="Arial" panose="020B0604020202020204" pitchFamily="34" charset="0"/>
                        <a:buNone/>
                      </a:pPr>
                      <a:r>
                        <a:rPr lang="en-US" sz="1050">
                          <a:effectLst/>
                        </a:rPr>
                        <a:t>Berkeley, CA</a:t>
                      </a:r>
                      <a:endParaRPr lang="en-US" sz="1100">
                        <a:effectLst/>
                        <a:latin typeface="Calibri" panose="020F0502020204030204" pitchFamily="34" charset="0"/>
                      </a:endParaRPr>
                    </a:p>
                  </a:txBody>
                  <a:tcPr marL="68580" marR="68580" marT="0" marB="0"/>
                </a:tc>
                <a:tc>
                  <a:txBody>
                    <a:bodyPr/>
                    <a:lstStyle/>
                    <a:p>
                      <a:pPr marL="171450" marR="0" indent="-171450">
                        <a:lnSpc>
                          <a:spcPct val="110000"/>
                        </a:lnSpc>
                        <a:spcBef>
                          <a:spcPts val="0"/>
                        </a:spcBef>
                        <a:spcAft>
                          <a:spcPts val="0"/>
                        </a:spcAft>
                        <a:buFont typeface="Arial" panose="020B0604020202020204" pitchFamily="34" charset="0"/>
                        <a:buChar char="•"/>
                      </a:pPr>
                      <a:r>
                        <a:rPr lang="en-US" sz="1050" dirty="0">
                          <a:effectLst/>
                        </a:rPr>
                        <a:t>The Gaia </a:t>
                      </a:r>
                      <a:r>
                        <a:rPr lang="en-US" sz="1050" dirty="0" smtClean="0">
                          <a:effectLst/>
                        </a:rPr>
                        <a:t>Building - </a:t>
                      </a:r>
                      <a:r>
                        <a:rPr lang="en-US" sz="1050" dirty="0">
                          <a:effectLst/>
                        </a:rPr>
                        <a:t>monthly parking price of $</a:t>
                      </a:r>
                      <a:r>
                        <a:rPr lang="en-US" sz="1050" dirty="0" smtClean="0">
                          <a:effectLst/>
                        </a:rPr>
                        <a:t>150/space</a:t>
                      </a:r>
                    </a:p>
                    <a:p>
                      <a:pPr marL="171450" marR="0" indent="-171450">
                        <a:lnSpc>
                          <a:spcPct val="110000"/>
                        </a:lnSpc>
                        <a:spcBef>
                          <a:spcPts val="0"/>
                        </a:spcBef>
                        <a:spcAft>
                          <a:spcPts val="0"/>
                        </a:spcAft>
                        <a:buFont typeface="Arial" panose="020B0604020202020204" pitchFamily="34" charset="0"/>
                        <a:buChar char="•"/>
                      </a:pPr>
                      <a:r>
                        <a:rPr lang="en-US" sz="1050" dirty="0" smtClean="0">
                          <a:effectLst/>
                        </a:rPr>
                        <a:t>Demand </a:t>
                      </a:r>
                      <a:r>
                        <a:rPr lang="en-US" sz="1050" dirty="0">
                          <a:effectLst/>
                        </a:rPr>
                        <a:t>exists for only 20 spaces despite 42 available spaces </a:t>
                      </a:r>
                      <a:r>
                        <a:rPr lang="en-US" sz="1050" dirty="0" smtClean="0">
                          <a:effectLst/>
                        </a:rPr>
                        <a:t>(237 residents)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178392">
                <a:tc>
                  <a:txBody>
                    <a:bodyPr/>
                    <a:lstStyle/>
                    <a:p>
                      <a:pPr marL="0" indent="0">
                        <a:buFont typeface="Arial" panose="020B0604020202020204" pitchFamily="34" charset="0"/>
                        <a:buNone/>
                      </a:pPr>
                      <a:r>
                        <a:rPr lang="en-US" sz="1050" dirty="0">
                          <a:effectLst/>
                        </a:rPr>
                        <a:t>St. </a:t>
                      </a:r>
                      <a:r>
                        <a:rPr lang="en-US" sz="1050" dirty="0" smtClean="0">
                          <a:effectLst/>
                        </a:rPr>
                        <a:t>Louis, WA</a:t>
                      </a:r>
                      <a:endParaRPr lang="en-US" sz="1100" dirty="0">
                        <a:effectLst/>
                        <a:latin typeface="Calibri" panose="020F0502020204030204" pitchFamily="34" charset="0"/>
                      </a:endParaRPr>
                    </a:p>
                  </a:txBody>
                  <a:tcPr marL="68580" marR="68580" marT="0" marB="0"/>
                </a:tc>
                <a:tc>
                  <a:txBody>
                    <a:bodyPr/>
                    <a:lstStyle/>
                    <a:p>
                      <a:pPr marL="171450" marR="0" indent="-171450">
                        <a:lnSpc>
                          <a:spcPct val="110000"/>
                        </a:lnSpc>
                        <a:spcBef>
                          <a:spcPts val="0"/>
                        </a:spcBef>
                        <a:spcAft>
                          <a:spcPts val="0"/>
                        </a:spcAft>
                        <a:buFont typeface="Arial" panose="020B0604020202020204" pitchFamily="34" charset="0"/>
                        <a:buChar char="•"/>
                      </a:pPr>
                      <a:r>
                        <a:rPr lang="en-US" sz="1050" smtClean="0">
                          <a:effectLst/>
                        </a:rPr>
                        <a:t>TOD </a:t>
                      </a:r>
                      <a:r>
                        <a:rPr lang="en-US" sz="1050">
                          <a:effectLst/>
                        </a:rPr>
                        <a:t>condo </a:t>
                      </a:r>
                      <a:r>
                        <a:rPr lang="en-US" sz="1050" smtClean="0">
                          <a:effectLst/>
                        </a:rPr>
                        <a:t>project</a:t>
                      </a:r>
                      <a:r>
                        <a:rPr lang="en-US" sz="1050" baseline="0" smtClean="0">
                          <a:effectLst/>
                        </a:rPr>
                        <a:t> - </a:t>
                      </a:r>
                      <a:r>
                        <a:rPr lang="en-US" sz="1050" smtClean="0">
                          <a:effectLst/>
                        </a:rPr>
                        <a:t>option </a:t>
                      </a:r>
                      <a:r>
                        <a:rPr lang="en-US" sz="1050" dirty="0">
                          <a:effectLst/>
                        </a:rPr>
                        <a:t>to purchase a parking space for </a:t>
                      </a:r>
                      <a:r>
                        <a:rPr lang="en-US" sz="1050">
                          <a:effectLst/>
                        </a:rPr>
                        <a:t>$</a:t>
                      </a:r>
                      <a:r>
                        <a:rPr lang="en-US" sz="1050" smtClean="0">
                          <a:effectLst/>
                        </a:rPr>
                        <a:t>18,000 </a:t>
                      </a:r>
                    </a:p>
                    <a:p>
                      <a:pPr marL="171450" marR="0" indent="-171450">
                        <a:lnSpc>
                          <a:spcPct val="110000"/>
                        </a:lnSpc>
                        <a:spcBef>
                          <a:spcPts val="0"/>
                        </a:spcBef>
                        <a:spcAft>
                          <a:spcPts val="0"/>
                        </a:spcAft>
                        <a:buFont typeface="Arial" panose="020B0604020202020204" pitchFamily="34" charset="0"/>
                        <a:buChar char="•"/>
                      </a:pPr>
                      <a:r>
                        <a:rPr lang="en-US" sz="1050" smtClean="0">
                          <a:effectLst/>
                        </a:rPr>
                        <a:t>Lowered costs for </a:t>
                      </a:r>
                      <a:r>
                        <a:rPr lang="en-US" sz="1050" dirty="0">
                          <a:effectLst/>
                        </a:rPr>
                        <a:t>those who opt out of car-ownership. Given </a:t>
                      </a:r>
                      <a:r>
                        <a:rPr lang="en-US" sz="1050">
                          <a:effectLst/>
                        </a:rPr>
                        <a:t>this </a:t>
                      </a:r>
                      <a:r>
                        <a:rPr lang="en-US" sz="1050" smtClean="0">
                          <a:effectLst/>
                        </a:rPr>
                        <a:t>choice</a:t>
                      </a:r>
                    </a:p>
                    <a:p>
                      <a:pPr marL="171450" marR="0" indent="-171450">
                        <a:lnSpc>
                          <a:spcPct val="110000"/>
                        </a:lnSpc>
                        <a:spcBef>
                          <a:spcPts val="0"/>
                        </a:spcBef>
                        <a:spcAft>
                          <a:spcPts val="0"/>
                        </a:spcAft>
                        <a:buFont typeface="Arial" panose="020B0604020202020204" pitchFamily="34" charset="0"/>
                        <a:buChar char="•"/>
                      </a:pPr>
                      <a:r>
                        <a:rPr lang="en-US" sz="1050" smtClean="0">
                          <a:effectLst/>
                        </a:rPr>
                        <a:t>25% of </a:t>
                      </a:r>
                      <a:r>
                        <a:rPr lang="en-US" sz="1050" dirty="0">
                          <a:effectLst/>
                        </a:rPr>
                        <a:t>condo buyers decided against the purchase of a </a:t>
                      </a:r>
                      <a:r>
                        <a:rPr lang="en-US" sz="1050">
                          <a:effectLst/>
                        </a:rPr>
                        <a:t>parking </a:t>
                      </a:r>
                      <a:r>
                        <a:rPr lang="en-US" sz="1050" smtClean="0">
                          <a:effectLst/>
                        </a:rPr>
                        <a:t>space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2" name="Rectangle 1"/>
          <p:cNvSpPr/>
          <p:nvPr/>
        </p:nvSpPr>
        <p:spPr>
          <a:xfrm>
            <a:off x="-1" y="751920"/>
            <a:ext cx="6677247" cy="507831"/>
          </a:xfrm>
          <a:prstGeom prst="rect">
            <a:avLst/>
          </a:prstGeom>
        </p:spPr>
        <p:txBody>
          <a:bodyPr wrap="square">
            <a:spAutoFit/>
          </a:bodyPr>
          <a:lstStyle/>
          <a:p>
            <a:pPr lvl="1">
              <a:lnSpc>
                <a:spcPct val="150000"/>
              </a:lnSpc>
            </a:pPr>
            <a:r>
              <a:rPr lang="en-US" dirty="0"/>
              <a:t>Findings – Residential Demand &amp; Unbundled Parking</a:t>
            </a:r>
          </a:p>
        </p:txBody>
      </p:sp>
    </p:spTree>
    <p:extLst>
      <p:ext uri="{BB962C8B-B14F-4D97-AF65-F5344CB8AC3E}">
        <p14:creationId xmlns:p14="http://schemas.microsoft.com/office/powerpoint/2010/main" val="17703818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44</a:t>
            </a:fld>
            <a:endParaRPr lang="en-US"/>
          </a:p>
        </p:txBody>
      </p:sp>
      <p:sp>
        <p:nvSpPr>
          <p:cNvPr id="6" name="TextBox 5"/>
          <p:cNvSpPr txBox="1"/>
          <p:nvPr/>
        </p:nvSpPr>
        <p:spPr>
          <a:xfrm>
            <a:off x="-2" y="1159143"/>
            <a:ext cx="5295333" cy="456535"/>
          </a:xfrm>
          <a:prstGeom prst="rect">
            <a:avLst/>
          </a:prstGeom>
          <a:noFill/>
        </p:spPr>
        <p:txBody>
          <a:bodyPr wrap="square" rtlCol="0">
            <a:spAutoFit/>
          </a:bodyPr>
          <a:lstStyle/>
          <a:p>
            <a:pPr lvl="1">
              <a:lnSpc>
                <a:spcPct val="150000"/>
              </a:lnSpc>
            </a:pPr>
            <a:r>
              <a:rPr lang="en-US" b="1" dirty="0" smtClean="0"/>
              <a:t>Potential Policy Actions</a:t>
            </a:r>
            <a:endParaRPr lang="en-US" dirty="0"/>
          </a:p>
        </p:txBody>
      </p:sp>
      <p:sp>
        <p:nvSpPr>
          <p:cNvPr id="14" name="Rectangle 13"/>
          <p:cNvSpPr/>
          <p:nvPr/>
        </p:nvSpPr>
        <p:spPr>
          <a:xfrm>
            <a:off x="552310" y="1705550"/>
            <a:ext cx="7198825" cy="4801314"/>
          </a:xfrm>
          <a:prstGeom prst="rect">
            <a:avLst/>
          </a:prstGeom>
          <a:solidFill>
            <a:srgbClr val="A8DADC"/>
          </a:solidFill>
          <a:ln>
            <a:noFill/>
          </a:ln>
          <a:effectLst>
            <a:outerShdw blurRad="44450" dist="63500" dir="5400000" algn="ctr">
              <a:srgbClr val="000000">
                <a:alpha val="32000"/>
              </a:srgbClr>
            </a:outerShdw>
          </a:effectLst>
        </p:spPr>
        <p:txBody>
          <a:bodyPr wrap="square" lIns="182880" tIns="182880" rIns="182880" bIns="182880">
            <a:spAutoFit/>
          </a:bodyPr>
          <a:lstStyle/>
          <a:p>
            <a:pPr marL="285750" indent="-285750" hangingPunct="0">
              <a:buFont typeface="Arial" panose="020B0604020202020204" pitchFamily="34" charset="0"/>
              <a:buChar char="•"/>
            </a:pPr>
            <a:r>
              <a:rPr lang="en-US" dirty="0">
                <a:solidFill>
                  <a:schemeClr val="tx2"/>
                </a:solidFill>
                <a:latin typeface="Arial" panose="020B0604020202020204" pitchFamily="34" charset="0"/>
                <a:cs typeface="Arial" panose="020B0604020202020204" pitchFamily="34" charset="0"/>
              </a:rPr>
              <a:t>Provide regional funding for subsidized </a:t>
            </a:r>
            <a:r>
              <a:rPr lang="en-US" dirty="0" err="1">
                <a:solidFill>
                  <a:schemeClr val="tx2"/>
                </a:solidFill>
                <a:latin typeface="Arial" panose="020B0604020202020204" pitchFamily="34" charset="0"/>
                <a:cs typeface="Arial" panose="020B0604020202020204" pitchFamily="34" charset="0"/>
              </a:rPr>
              <a:t>carshare</a:t>
            </a:r>
            <a:r>
              <a:rPr lang="en-US" dirty="0">
                <a:solidFill>
                  <a:schemeClr val="tx2"/>
                </a:solidFill>
                <a:latin typeface="Arial" panose="020B0604020202020204" pitchFamily="34" charset="0"/>
                <a:cs typeface="Arial" panose="020B0604020202020204" pitchFamily="34" charset="0"/>
              </a:rPr>
              <a:t> in locations that provide housing without parking or with very low parking requirements, and allow </a:t>
            </a:r>
            <a:r>
              <a:rPr lang="en-US" dirty="0" err="1">
                <a:solidFill>
                  <a:schemeClr val="tx2"/>
                </a:solidFill>
                <a:latin typeface="Arial" panose="020B0604020202020204" pitchFamily="34" charset="0"/>
                <a:cs typeface="Arial" panose="020B0604020202020204" pitchFamily="34" charset="0"/>
              </a:rPr>
              <a:t>carshare</a:t>
            </a:r>
            <a:r>
              <a:rPr lang="en-US" dirty="0">
                <a:solidFill>
                  <a:schemeClr val="tx2"/>
                </a:solidFill>
                <a:latin typeface="Arial" panose="020B0604020202020204" pitchFamily="34" charset="0"/>
                <a:cs typeface="Arial" panose="020B0604020202020204" pitchFamily="34" charset="0"/>
              </a:rPr>
              <a:t> pods to replace several required parking spaces as a VMT/GHG reduction measure</a:t>
            </a:r>
          </a:p>
          <a:p>
            <a:pPr hangingPunct="0"/>
            <a:endParaRPr lang="en-US" dirty="0">
              <a:solidFill>
                <a:schemeClr val="tx2"/>
              </a:solidFill>
              <a:latin typeface="Arial" panose="020B0604020202020204" pitchFamily="34" charset="0"/>
              <a:cs typeface="Arial" panose="020B0604020202020204" pitchFamily="34" charset="0"/>
            </a:endParaRPr>
          </a:p>
          <a:p>
            <a:pPr marL="285750" indent="-285750" hangingPunct="0">
              <a:buFont typeface="Arial" panose="020B0604020202020204" pitchFamily="34" charset="0"/>
              <a:buChar char="•"/>
            </a:pPr>
            <a:r>
              <a:rPr lang="en-US" dirty="0">
                <a:solidFill>
                  <a:schemeClr val="tx2"/>
                </a:solidFill>
                <a:latin typeface="Arial" panose="020B0604020202020204" pitchFamily="34" charset="0"/>
                <a:cs typeface="Arial" panose="020B0604020202020204" pitchFamily="34" charset="0"/>
              </a:rPr>
              <a:t>Include criteria of car free or low parking levels for housing in evaluation for regional funding programs</a:t>
            </a:r>
          </a:p>
          <a:p>
            <a:pPr marL="285750" indent="-285750" hangingPunct="0">
              <a:buFont typeface="Arial" panose="020B0604020202020204" pitchFamily="34" charset="0"/>
              <a:buChar char="•"/>
            </a:pPr>
            <a:endParaRPr lang="en-US" dirty="0">
              <a:solidFill>
                <a:schemeClr val="tx2"/>
              </a:solidFill>
              <a:latin typeface="Arial" panose="020B0604020202020204" pitchFamily="34" charset="0"/>
              <a:cs typeface="Arial" panose="020B0604020202020204" pitchFamily="34" charset="0"/>
            </a:endParaRPr>
          </a:p>
          <a:p>
            <a:pPr marL="285750" indent="-285750" hangingPunct="0">
              <a:buFont typeface="Arial" panose="020B0604020202020204" pitchFamily="34" charset="0"/>
              <a:buChar char="•"/>
            </a:pPr>
            <a:r>
              <a:rPr lang="en-US" dirty="0">
                <a:solidFill>
                  <a:schemeClr val="tx2"/>
                </a:solidFill>
                <a:latin typeface="Arial" panose="020B0604020202020204" pitchFamily="34" charset="0"/>
                <a:ea typeface="Times New Roman" panose="02020603050405020304" pitchFamily="18" charset="0"/>
                <a:cs typeface="Arial" panose="020B0604020202020204" pitchFamily="34" charset="0"/>
              </a:rPr>
              <a:t>Require low parking minimums and unbundling of parking in PDAs within OBAG requirements as a condition of particular funds</a:t>
            </a:r>
          </a:p>
          <a:p>
            <a:pPr hangingPunct="0"/>
            <a:endParaRPr lang="en-US" dirty="0">
              <a:solidFill>
                <a:schemeClr val="tx2"/>
              </a:solidFill>
              <a:latin typeface="Arial" panose="020B0604020202020204" pitchFamily="34" charset="0"/>
              <a:cs typeface="Arial" panose="020B0604020202020204" pitchFamily="34" charset="0"/>
            </a:endParaRPr>
          </a:p>
          <a:p>
            <a:pPr marL="285750" indent="-285750" hangingPunct="0">
              <a:buFont typeface="Arial" panose="020B0604020202020204" pitchFamily="34" charset="0"/>
              <a:buChar char="•"/>
            </a:pPr>
            <a:r>
              <a:rPr lang="en-US" dirty="0">
                <a:solidFill>
                  <a:schemeClr val="tx2"/>
                </a:solidFill>
                <a:latin typeface="Arial" panose="020B0604020202020204" pitchFamily="34" charset="0"/>
                <a:ea typeface="Times New Roman" panose="02020603050405020304" pitchFamily="18" charset="0"/>
                <a:cs typeface="Arial" panose="020B0604020202020204" pitchFamily="34" charset="0"/>
              </a:rPr>
              <a:t>Include requirements for unbundling and other smart growth parking policies in the regional principles for reviewing projects in the Cap and Trade AHSC Program</a:t>
            </a:r>
          </a:p>
          <a:p>
            <a:pPr hangingPunct="0"/>
            <a:endParaRPr lang="en-US" dirty="0">
              <a:solidFill>
                <a:schemeClr val="tx2"/>
              </a:solidFill>
              <a:latin typeface="Arial" panose="020B0604020202020204" pitchFamily="34" charset="0"/>
              <a:cs typeface="Arial" panose="020B0604020202020204" pitchFamily="34" charset="0"/>
            </a:endParaRPr>
          </a:p>
        </p:txBody>
      </p:sp>
      <p:sp>
        <p:nvSpPr>
          <p:cNvPr id="8" name="Title 1"/>
          <p:cNvSpPr txBox="1">
            <a:spLocks/>
          </p:cNvSpPr>
          <p:nvPr/>
        </p:nvSpPr>
        <p:spPr bwMode="auto">
          <a:xfrm>
            <a:off x="-181303" y="12976"/>
            <a:ext cx="5476634" cy="5579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0000" lnSpcReduction="20000"/>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marL="800100" lvl="1" indent="-342900" algn="l">
              <a:lnSpc>
                <a:spcPct val="150000"/>
              </a:lnSpc>
            </a:pPr>
            <a:r>
              <a:rPr lang="en-US" sz="2400" b="1" kern="0" dirty="0">
                <a:solidFill>
                  <a:schemeClr val="accent1"/>
                </a:solidFill>
              </a:rPr>
              <a:t>#2  REDUCED PARKING REQUIREMENTS</a:t>
            </a:r>
          </a:p>
        </p:txBody>
      </p:sp>
      <p:cxnSp>
        <p:nvCxnSpPr>
          <p:cNvPr id="9" name="Straight Connector 8"/>
          <p:cNvCxnSpPr/>
          <p:nvPr/>
        </p:nvCxnSpPr>
        <p:spPr>
          <a:xfrm>
            <a:off x="-2" y="570957"/>
            <a:ext cx="597217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79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#3  PARKING STRUCTURE ANALYSIS</a:t>
            </a:r>
            <a:endParaRPr lang="en-US" sz="2400" b="1" dirty="0">
              <a:solidFill>
                <a:schemeClr val="accent1"/>
              </a:solidFill>
            </a:endParaRPr>
          </a:p>
        </p:txBody>
      </p:sp>
      <p:sp>
        <p:nvSpPr>
          <p:cNvPr id="4" name="Slide Number Placeholder 3"/>
          <p:cNvSpPr>
            <a:spLocks noGrp="1"/>
          </p:cNvSpPr>
          <p:nvPr>
            <p:ph type="sldNum" sz="quarter" idx="12"/>
          </p:nvPr>
        </p:nvSpPr>
        <p:spPr/>
        <p:txBody>
          <a:bodyPr/>
          <a:lstStyle/>
          <a:p>
            <a:fld id="{0713EEDF-9BF7-4102-8C65-26C8316F49FD}" type="slidenum">
              <a:rPr lang="en-US" smtClean="0"/>
              <a:t>45</a:t>
            </a:fld>
            <a:endParaRPr lang="en-US"/>
          </a:p>
        </p:txBody>
      </p:sp>
      <p:sp>
        <p:nvSpPr>
          <p:cNvPr id="6" name="TextBox 5"/>
          <p:cNvSpPr txBox="1"/>
          <p:nvPr/>
        </p:nvSpPr>
        <p:spPr>
          <a:xfrm>
            <a:off x="-2" y="1159143"/>
            <a:ext cx="5295333" cy="3000821"/>
          </a:xfrm>
          <a:prstGeom prst="rect">
            <a:avLst/>
          </a:prstGeom>
          <a:noFill/>
        </p:spPr>
        <p:txBody>
          <a:bodyPr wrap="square" rtlCol="0">
            <a:spAutoFit/>
          </a:bodyPr>
          <a:lstStyle/>
          <a:p>
            <a:pPr marL="800100" lvl="1" indent="-342900">
              <a:lnSpc>
                <a:spcPct val="150000"/>
              </a:lnSpc>
              <a:buFont typeface="+mj-lt"/>
              <a:buAutoNum type="arabicPeriod"/>
            </a:pPr>
            <a:endParaRPr lang="en-US" dirty="0"/>
          </a:p>
          <a:p>
            <a:pPr marL="800100" lvl="1" indent="-342900">
              <a:lnSpc>
                <a:spcPct val="150000"/>
              </a:lnSpc>
              <a:buFont typeface="Arial" panose="020B0604020202020204" pitchFamily="34" charset="0"/>
              <a:buChar char="•"/>
            </a:pPr>
            <a:endParaRPr lang="en-US" sz="1200" dirty="0"/>
          </a:p>
          <a:p>
            <a:pPr marL="800100" lvl="1" indent="-342900">
              <a:lnSpc>
                <a:spcPct val="150000"/>
              </a:lnSpc>
              <a:buFont typeface="+mj-lt"/>
              <a:buAutoNum type="arabicPeriod"/>
            </a:pPr>
            <a:endParaRPr lang="en-US" dirty="0"/>
          </a:p>
          <a:p>
            <a:pPr marL="800100" lvl="1" indent="-342900">
              <a:lnSpc>
                <a:spcPct val="150000"/>
              </a:lnSpc>
              <a:buFont typeface="+mj-lt"/>
              <a:buAutoNum type="arabicPeriod"/>
            </a:pPr>
            <a:endParaRPr lang="en-US" b="1" dirty="0" smtClean="0"/>
          </a:p>
          <a:p>
            <a:pPr marL="742950" lvl="1" indent="-285750">
              <a:lnSpc>
                <a:spcPct val="150000"/>
              </a:lnSpc>
              <a:buFont typeface="Arial" panose="020B0604020202020204" pitchFamily="34" charset="0"/>
              <a:buChar char="•"/>
            </a:pPr>
            <a:endParaRPr lang="en-US" sz="1200" dirty="0"/>
          </a:p>
          <a:p>
            <a:pPr marL="742950" lvl="1" indent="-285750">
              <a:lnSpc>
                <a:spcPct val="150000"/>
              </a:lnSpc>
              <a:buFont typeface="Arial" panose="020B0604020202020204" pitchFamily="34" charset="0"/>
              <a:buChar char="•"/>
            </a:pPr>
            <a:endParaRPr lang="en-US" sz="1200" dirty="0" smtClean="0"/>
          </a:p>
          <a:p>
            <a:pPr lvl="1">
              <a:lnSpc>
                <a:spcPct val="150000"/>
              </a:lnSpc>
            </a:pPr>
            <a:endParaRPr lang="en-US" dirty="0" smtClean="0"/>
          </a:p>
          <a:p>
            <a:pPr marL="800100" lvl="1" indent="-342900">
              <a:lnSpc>
                <a:spcPct val="150000"/>
              </a:lnSpc>
              <a:buFont typeface="+mj-lt"/>
              <a:buAutoNum type="arabicPeriod"/>
            </a:pPr>
            <a:endParaRPr lang="en-US" dirty="0"/>
          </a:p>
        </p:txBody>
      </p:sp>
      <p:sp>
        <p:nvSpPr>
          <p:cNvPr id="14" name="Rectangle 13"/>
          <p:cNvSpPr/>
          <p:nvPr/>
        </p:nvSpPr>
        <p:spPr>
          <a:xfrm>
            <a:off x="731070" y="1896746"/>
            <a:ext cx="3730761" cy="3693319"/>
          </a:xfrm>
          <a:prstGeom prst="rect">
            <a:avLst/>
          </a:prstGeom>
          <a:solidFill>
            <a:srgbClr val="92D050"/>
          </a:solidFill>
          <a:ln>
            <a:noFill/>
          </a:ln>
          <a:effectLst>
            <a:outerShdw blurRad="44450" dist="63500" dir="5400000" algn="ctr">
              <a:srgbClr val="000000">
                <a:alpha val="32000"/>
              </a:srgbClr>
            </a:outerShdw>
          </a:effectLst>
        </p:spPr>
        <p:txBody>
          <a:bodyPr wrap="square" lIns="0" tIns="182880" rIns="182880" bIns="182880">
            <a:spAutoFit/>
          </a:bodyPr>
          <a:lstStyle/>
          <a:p>
            <a:pPr marL="800100" lvl="1" indent="-342900">
              <a:lnSpc>
                <a:spcPct val="150000"/>
              </a:lnSpc>
              <a:buFont typeface="+mj-lt"/>
              <a:buAutoNum type="arabicPeriod"/>
            </a:pPr>
            <a:r>
              <a:rPr lang="en-US" sz="1600" b="1" dirty="0"/>
              <a:t>Could some planned or proposed parking structures be </a:t>
            </a:r>
            <a:r>
              <a:rPr lang="en-US" sz="1600" b="1" dirty="0" smtClean="0"/>
              <a:t>downsized?</a:t>
            </a:r>
          </a:p>
          <a:p>
            <a:pPr marL="1200150" lvl="2" indent="-285750">
              <a:lnSpc>
                <a:spcPct val="150000"/>
              </a:lnSpc>
              <a:buFont typeface="Arial" panose="020B0604020202020204" pitchFamily="34" charset="0"/>
              <a:buChar char="•"/>
            </a:pPr>
            <a:r>
              <a:rPr lang="en-US" sz="1600" dirty="0" smtClean="0"/>
              <a:t>Pricing policies</a:t>
            </a:r>
          </a:p>
          <a:p>
            <a:pPr marL="1200150" lvl="2" indent="-285750">
              <a:lnSpc>
                <a:spcPct val="150000"/>
              </a:lnSpc>
              <a:buFont typeface="Arial" panose="020B0604020202020204" pitchFamily="34" charset="0"/>
              <a:buChar char="•"/>
            </a:pPr>
            <a:r>
              <a:rPr lang="en-US" sz="1600" dirty="0" smtClean="0"/>
              <a:t>Alternative modes</a:t>
            </a:r>
          </a:p>
          <a:p>
            <a:pPr marL="1200150" lvl="2" indent="-285750">
              <a:lnSpc>
                <a:spcPct val="150000"/>
              </a:lnSpc>
              <a:buFont typeface="Arial" panose="020B0604020202020204" pitchFamily="34" charset="0"/>
              <a:buChar char="•"/>
            </a:pPr>
            <a:r>
              <a:rPr lang="en-US" sz="1600" dirty="0" smtClean="0"/>
              <a:t>Impacts </a:t>
            </a:r>
            <a:r>
              <a:rPr lang="en-US" sz="1600" dirty="0"/>
              <a:t>on transit </a:t>
            </a:r>
            <a:r>
              <a:rPr lang="en-US" sz="1600" dirty="0" smtClean="0"/>
              <a:t>ridership</a:t>
            </a:r>
          </a:p>
          <a:p>
            <a:pPr marL="1200150" lvl="2" indent="-285750">
              <a:lnSpc>
                <a:spcPct val="150000"/>
              </a:lnSpc>
              <a:buFont typeface="Arial" panose="020B0604020202020204" pitchFamily="34" charset="0"/>
              <a:buChar char="•"/>
            </a:pPr>
            <a:r>
              <a:rPr lang="en-US" sz="1600" dirty="0" smtClean="0"/>
              <a:t>Impact on revenues </a:t>
            </a:r>
            <a:r>
              <a:rPr lang="en-US" sz="1600" dirty="0"/>
              <a:t>and downtown </a:t>
            </a:r>
            <a:r>
              <a:rPr lang="en-US" sz="1600" dirty="0" smtClean="0"/>
              <a:t>retail</a:t>
            </a:r>
            <a:endParaRPr lang="en-US" sz="1600" dirty="0"/>
          </a:p>
        </p:txBody>
      </p:sp>
      <p:cxnSp>
        <p:nvCxnSpPr>
          <p:cNvPr id="16" name="Straight Connector 15"/>
          <p:cNvCxnSpPr/>
          <p:nvPr/>
        </p:nvCxnSpPr>
        <p:spPr>
          <a:xfrm>
            <a:off x="-2" y="570957"/>
            <a:ext cx="481965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 y="1159143"/>
            <a:ext cx="5295333" cy="456535"/>
          </a:xfrm>
          <a:prstGeom prst="rect">
            <a:avLst/>
          </a:prstGeom>
          <a:noFill/>
        </p:spPr>
        <p:txBody>
          <a:bodyPr wrap="square" rtlCol="0">
            <a:spAutoFit/>
          </a:bodyPr>
          <a:lstStyle/>
          <a:p>
            <a:pPr lvl="1">
              <a:lnSpc>
                <a:spcPct val="150000"/>
              </a:lnSpc>
            </a:pPr>
            <a:r>
              <a:rPr lang="en-US" b="1" dirty="0" smtClean="0"/>
              <a:t>Policy Question</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9049" y="3646877"/>
            <a:ext cx="3716398" cy="27872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049" y="1247940"/>
            <a:ext cx="3709008" cy="2178306"/>
          </a:xfrm>
          <a:prstGeom prst="rect">
            <a:avLst/>
          </a:prstGeom>
        </p:spPr>
      </p:pic>
    </p:spTree>
    <p:extLst>
      <p:ext uri="{BB962C8B-B14F-4D97-AF65-F5344CB8AC3E}">
        <p14:creationId xmlns:p14="http://schemas.microsoft.com/office/powerpoint/2010/main" val="2983444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46</a:t>
            </a:fld>
            <a:endParaRPr lang="en-US"/>
          </a:p>
        </p:txBody>
      </p:sp>
      <p:sp>
        <p:nvSpPr>
          <p:cNvPr id="8" name="Rectangle 7"/>
          <p:cNvSpPr/>
          <p:nvPr/>
        </p:nvSpPr>
        <p:spPr>
          <a:xfrm>
            <a:off x="5428683" y="919943"/>
            <a:ext cx="3334319" cy="5047536"/>
          </a:xfrm>
          <a:prstGeom prst="rect">
            <a:avLst/>
          </a:prstGeom>
          <a:solidFill>
            <a:schemeClr val="bg1">
              <a:lumMod val="85000"/>
            </a:schemeClr>
          </a:solidFill>
          <a:ln>
            <a:noFill/>
          </a:ln>
          <a:effectLst>
            <a:outerShdw blurRad="44450" dist="27940" dir="5400000" algn="ctr">
              <a:srgbClr val="000000">
                <a:alpha val="32000"/>
              </a:srgbClr>
            </a:outerShdw>
          </a:effectLst>
        </p:spPr>
        <p:txBody>
          <a:bodyPr wrap="square" lIns="182880" tIns="182880" rIns="182880" bIns="182880">
            <a:spAutoFit/>
          </a:bodyPr>
          <a:lstStyle/>
          <a:p>
            <a:pPr hangingPunct="0">
              <a:spcAft>
                <a:spcPts val="600"/>
              </a:spcAft>
            </a:pPr>
            <a:r>
              <a:rPr lang="en-US" sz="1400" b="1" dirty="0"/>
              <a:t>Best Practices</a:t>
            </a:r>
            <a:endParaRPr lang="en-US" sz="1400" dirty="0"/>
          </a:p>
          <a:p>
            <a:pPr marL="285750" lvl="0" indent="-285750" fontAlgn="auto" hangingPunct="1">
              <a:buFont typeface="Arial" panose="020B0604020202020204" pitchFamily="34" charset="0"/>
              <a:buChar char="•"/>
            </a:pPr>
            <a:r>
              <a:rPr lang="en-US" sz="1400" dirty="0"/>
              <a:t>MTC’s Parking Structure Analysis</a:t>
            </a:r>
          </a:p>
          <a:p>
            <a:pPr marL="285750" lvl="0" indent="-285750" fontAlgn="auto" hangingPunct="1">
              <a:buFont typeface="Arial" panose="020B0604020202020204" pitchFamily="34" charset="0"/>
              <a:buChar char="•"/>
            </a:pPr>
            <a:r>
              <a:rPr lang="en-US" sz="1400" dirty="0"/>
              <a:t>MTC, economic assessment of parking vs. housing at transit stations</a:t>
            </a:r>
          </a:p>
          <a:p>
            <a:pPr marL="285750" lvl="0" indent="-285750" fontAlgn="auto" hangingPunct="1">
              <a:buFont typeface="Arial" panose="020B0604020202020204" pitchFamily="34" charset="0"/>
              <a:buChar char="•"/>
            </a:pPr>
            <a:r>
              <a:rPr lang="en-US" sz="1400" dirty="0"/>
              <a:t>Shared parking to reduce supply needs</a:t>
            </a:r>
          </a:p>
          <a:p>
            <a:pPr marL="285750" lvl="0" indent="-285750" fontAlgn="auto" hangingPunct="1">
              <a:buFont typeface="Arial" panose="020B0604020202020204" pitchFamily="34" charset="0"/>
              <a:buChar char="•"/>
            </a:pPr>
            <a:r>
              <a:rPr lang="en-US" sz="1400" dirty="0"/>
              <a:t>Using taxes to affect private parking usage</a:t>
            </a:r>
          </a:p>
          <a:p>
            <a:pPr marL="285750" lvl="0" indent="-285750" fontAlgn="auto" hangingPunct="1">
              <a:buFont typeface="Arial" panose="020B0604020202020204" pitchFamily="34" charset="0"/>
              <a:buChar char="•"/>
            </a:pPr>
            <a:r>
              <a:rPr lang="en-US" sz="1400" dirty="0"/>
              <a:t>Valet and off-site parking to reduce supply needs</a:t>
            </a:r>
          </a:p>
          <a:p>
            <a:pPr fontAlgn="auto" hangingPunct="1"/>
            <a:endParaRPr lang="en-US" sz="1400" b="1" dirty="0" smtClean="0"/>
          </a:p>
          <a:p>
            <a:pPr fontAlgn="auto" hangingPunct="1">
              <a:spcAft>
                <a:spcPts val="600"/>
              </a:spcAft>
            </a:pPr>
            <a:r>
              <a:rPr lang="en-US" sz="1400" b="1" dirty="0" smtClean="0"/>
              <a:t>Applications </a:t>
            </a:r>
            <a:r>
              <a:rPr lang="en-US" sz="1400" b="1" dirty="0"/>
              <a:t>and Case Studies</a:t>
            </a:r>
            <a:endParaRPr lang="en-US" sz="1400" dirty="0"/>
          </a:p>
          <a:p>
            <a:pPr marL="285750" lvl="0" indent="-285750" fontAlgn="auto" hangingPunct="1">
              <a:buFont typeface="Arial" panose="020B0604020202020204" pitchFamily="34" charset="0"/>
              <a:buChar char="•"/>
            </a:pPr>
            <a:r>
              <a:rPr lang="en-US" sz="1400" dirty="0"/>
              <a:t>Replacing parking with TOD at VTA light rail stations</a:t>
            </a:r>
          </a:p>
          <a:p>
            <a:pPr marL="285750" lvl="0" indent="-285750">
              <a:buFont typeface="Arial" panose="020B0604020202020204" pitchFamily="34" charset="0"/>
              <a:buChar char="•"/>
            </a:pPr>
            <a:r>
              <a:rPr lang="en-US" sz="1400" dirty="0"/>
              <a:t>Union City Park &amp; Ride Pricing and Downsizing</a:t>
            </a:r>
            <a:endParaRPr lang="en-US" sz="1400" i="1" dirty="0"/>
          </a:p>
          <a:p>
            <a:pPr marL="285750" lvl="0" indent="-285750" fontAlgn="auto" hangingPunct="1">
              <a:buFont typeface="Arial" panose="020B0604020202020204" pitchFamily="34" charset="0"/>
              <a:buChar char="•"/>
            </a:pPr>
            <a:r>
              <a:rPr lang="en-US" sz="1400" dirty="0"/>
              <a:t>Evaluating need for parking around Petaluma’s SMART stations</a:t>
            </a:r>
          </a:p>
          <a:p>
            <a:pPr marL="285750" lvl="0" indent="-285750" fontAlgn="auto" hangingPunct="1">
              <a:buFont typeface="Arial" panose="020B0604020202020204" pitchFamily="34" charset="0"/>
              <a:buChar char="•"/>
            </a:pPr>
            <a:r>
              <a:rPr lang="en-US" sz="1400" dirty="0"/>
              <a:t>Valet Parking in Redwood City</a:t>
            </a:r>
          </a:p>
        </p:txBody>
      </p:sp>
      <p:sp>
        <p:nvSpPr>
          <p:cNvPr id="15" name="TextBox 14"/>
          <p:cNvSpPr txBox="1"/>
          <p:nvPr/>
        </p:nvSpPr>
        <p:spPr>
          <a:xfrm>
            <a:off x="-2" y="1159143"/>
            <a:ext cx="5295333" cy="923330"/>
          </a:xfrm>
          <a:prstGeom prst="rect">
            <a:avLst/>
          </a:prstGeom>
          <a:noFill/>
        </p:spPr>
        <p:txBody>
          <a:bodyPr wrap="square" rtlCol="0">
            <a:spAutoFit/>
          </a:bodyPr>
          <a:lstStyle/>
          <a:p>
            <a:pPr lvl="1">
              <a:lnSpc>
                <a:spcPct val="150000"/>
              </a:lnSpc>
            </a:pPr>
            <a:r>
              <a:rPr lang="en-US" b="1" dirty="0" smtClean="0"/>
              <a:t>Methods</a:t>
            </a:r>
          </a:p>
          <a:p>
            <a:pPr lvl="1">
              <a:lnSpc>
                <a:spcPct val="150000"/>
              </a:lnSpc>
            </a:pPr>
            <a:endParaRPr lang="en-US" dirty="0"/>
          </a:p>
        </p:txBody>
      </p:sp>
      <p:sp>
        <p:nvSpPr>
          <p:cNvPr id="5" name="Rectangle 4"/>
          <p:cNvSpPr/>
          <p:nvPr/>
        </p:nvSpPr>
        <p:spPr>
          <a:xfrm>
            <a:off x="133350" y="1811191"/>
            <a:ext cx="4572000" cy="1569660"/>
          </a:xfrm>
          <a:prstGeom prst="rect">
            <a:avLst/>
          </a:prstGeom>
        </p:spPr>
        <p:txBody>
          <a:bodyPr>
            <a:spAutoFit/>
          </a:bodyPr>
          <a:lstStyle/>
          <a:p>
            <a:pPr marL="800100" lvl="1" indent="-342900">
              <a:lnSpc>
                <a:spcPct val="150000"/>
              </a:lnSpc>
              <a:buAutoNum type="arabicPeriod"/>
            </a:pPr>
            <a:r>
              <a:rPr lang="en-US" sz="1600" b="1" dirty="0" smtClean="0">
                <a:solidFill>
                  <a:schemeClr val="tx2"/>
                </a:solidFill>
              </a:rPr>
              <a:t>MTC’s Travel Model One </a:t>
            </a:r>
            <a:r>
              <a:rPr lang="en-US" sz="1600" dirty="0" smtClean="0">
                <a:solidFill>
                  <a:schemeClr val="tx2"/>
                </a:solidFill>
              </a:rPr>
              <a:t>was used to look at the impact on BART ridership if the space used for parking was altered.</a:t>
            </a:r>
          </a:p>
          <a:p>
            <a:pPr lvl="1">
              <a:lnSpc>
                <a:spcPct val="150000"/>
              </a:lnSpc>
            </a:pPr>
            <a:endParaRPr lang="en-US" sz="1600" dirty="0">
              <a:solidFill>
                <a:schemeClr val="tx2"/>
              </a:solidFill>
            </a:endParaRPr>
          </a:p>
        </p:txBody>
      </p:sp>
      <p:sp>
        <p:nvSpPr>
          <p:cNvPr id="10"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#3  PARKING STRUCTURE ANALYSIS</a:t>
            </a:r>
            <a:endParaRPr lang="en-US" sz="2400" b="1" dirty="0">
              <a:solidFill>
                <a:schemeClr val="accent1"/>
              </a:solidFill>
            </a:endParaRPr>
          </a:p>
        </p:txBody>
      </p:sp>
      <p:cxnSp>
        <p:nvCxnSpPr>
          <p:cNvPr id="11" name="Straight Connector 10"/>
          <p:cNvCxnSpPr/>
          <p:nvPr/>
        </p:nvCxnSpPr>
        <p:spPr>
          <a:xfrm>
            <a:off x="-2" y="570957"/>
            <a:ext cx="481965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6498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47</a:t>
            </a:fld>
            <a:endParaRPr lang="en-US"/>
          </a:p>
        </p:txBody>
      </p:sp>
      <p:sp>
        <p:nvSpPr>
          <p:cNvPr id="10" name="TextBox 9"/>
          <p:cNvSpPr txBox="1"/>
          <p:nvPr/>
        </p:nvSpPr>
        <p:spPr>
          <a:xfrm>
            <a:off x="329606" y="840968"/>
            <a:ext cx="4490043" cy="5524589"/>
          </a:xfrm>
          <a:prstGeom prst="rect">
            <a:avLst/>
          </a:prstGeom>
          <a:noFill/>
        </p:spPr>
        <p:txBody>
          <a:bodyPr wrap="square" rtlCol="0">
            <a:spAutoFit/>
          </a:bodyPr>
          <a:lstStyle/>
          <a:p>
            <a:pPr lvl="1">
              <a:lnSpc>
                <a:spcPct val="150000"/>
              </a:lnSpc>
            </a:pPr>
            <a:r>
              <a:rPr lang="en-US" dirty="0" smtClean="0"/>
              <a:t>                 Findings</a:t>
            </a:r>
            <a:endParaRPr lang="en-US" dirty="0">
              <a:solidFill>
                <a:schemeClr val="tx2"/>
              </a:solidFill>
            </a:endParaRPr>
          </a:p>
          <a:p>
            <a:pPr marL="342900" lvl="0" indent="-342900">
              <a:buFont typeface="Arial" panose="020B0604020202020204" pitchFamily="34" charset="0"/>
              <a:buChar char="•"/>
            </a:pPr>
            <a:r>
              <a:rPr lang="en-US" b="1" dirty="0">
                <a:solidFill>
                  <a:schemeClr val="tx2"/>
                </a:solidFill>
              </a:rPr>
              <a:t>Travel Model One </a:t>
            </a:r>
            <a:r>
              <a:rPr lang="en-US" b="1" dirty="0" smtClean="0">
                <a:solidFill>
                  <a:schemeClr val="tx2"/>
                </a:solidFill>
              </a:rPr>
              <a:t>Analysis </a:t>
            </a:r>
          </a:p>
          <a:p>
            <a:pPr marL="800100" lvl="1" indent="-342900">
              <a:buFont typeface="Arial" panose="020B0604020202020204" pitchFamily="34" charset="0"/>
              <a:buChar char="•"/>
            </a:pPr>
            <a:r>
              <a:rPr lang="en-US" sz="1600" dirty="0" smtClean="0">
                <a:solidFill>
                  <a:schemeClr val="tx2"/>
                </a:solidFill>
              </a:rPr>
              <a:t>BART </a:t>
            </a:r>
            <a:r>
              <a:rPr lang="en-US" sz="1600" dirty="0">
                <a:solidFill>
                  <a:schemeClr val="tx2"/>
                </a:solidFill>
              </a:rPr>
              <a:t>ridership generated from 5 story housing is about half of that generated by parking – not including retail/office </a:t>
            </a:r>
            <a:r>
              <a:rPr lang="en-US" sz="1600" dirty="0" smtClean="0">
                <a:solidFill>
                  <a:schemeClr val="tx2"/>
                </a:solidFill>
              </a:rPr>
              <a:t>component.</a:t>
            </a:r>
          </a:p>
          <a:p>
            <a:pPr marL="800100" lvl="1" indent="-342900">
              <a:buFont typeface="Arial" panose="020B0604020202020204" pitchFamily="34" charset="0"/>
              <a:buChar char="•"/>
            </a:pPr>
            <a:r>
              <a:rPr lang="en-US" sz="1600" dirty="0" smtClean="0">
                <a:solidFill>
                  <a:schemeClr val="tx2"/>
                </a:solidFill>
              </a:rPr>
              <a:t>Note: limited abilities of the model</a:t>
            </a:r>
            <a:endParaRPr lang="en-US" sz="1600" dirty="0">
              <a:solidFill>
                <a:schemeClr val="tx2"/>
              </a:solidFill>
            </a:endParaRPr>
          </a:p>
          <a:p>
            <a:pPr marL="342900" lvl="0" indent="-342900">
              <a:buFont typeface="+mj-lt"/>
              <a:buAutoNum type="arabicPeriod"/>
            </a:pPr>
            <a:endParaRPr lang="en-US" dirty="0">
              <a:solidFill>
                <a:schemeClr val="tx2"/>
              </a:solidFill>
            </a:endParaRPr>
          </a:p>
          <a:p>
            <a:pPr marL="342900" lvl="0" indent="-342900">
              <a:buFont typeface="Arial" panose="020B0604020202020204" pitchFamily="34" charset="0"/>
              <a:buChar char="•"/>
            </a:pPr>
            <a:r>
              <a:rPr lang="en-US" b="1" dirty="0">
                <a:solidFill>
                  <a:schemeClr val="tx2"/>
                </a:solidFill>
              </a:rPr>
              <a:t>BART Parking Structure Analysis: </a:t>
            </a:r>
            <a:endParaRPr lang="en-US" b="1" dirty="0" smtClean="0">
              <a:solidFill>
                <a:schemeClr val="tx2"/>
              </a:solidFill>
            </a:endParaRPr>
          </a:p>
          <a:p>
            <a:pPr marL="800100" lvl="1" indent="-342900">
              <a:buFont typeface="Arial" panose="020B0604020202020204" pitchFamily="34" charset="0"/>
              <a:buChar char="•"/>
            </a:pPr>
            <a:r>
              <a:rPr lang="en-US" sz="1500" dirty="0" smtClean="0">
                <a:solidFill>
                  <a:schemeClr val="tx2"/>
                </a:solidFill>
              </a:rPr>
              <a:t>6 </a:t>
            </a:r>
            <a:r>
              <a:rPr lang="en-US" sz="1500" dirty="0">
                <a:solidFill>
                  <a:schemeClr val="tx2"/>
                </a:solidFill>
              </a:rPr>
              <a:t>stories of housing would replace ridership generated from a surface lot. </a:t>
            </a:r>
            <a:endParaRPr lang="en-US" sz="1500" dirty="0" smtClean="0">
              <a:solidFill>
                <a:schemeClr val="tx2"/>
              </a:solidFill>
            </a:endParaRPr>
          </a:p>
          <a:p>
            <a:pPr marL="342900" lvl="0" indent="-342900">
              <a:buFont typeface="+mj-lt"/>
              <a:buAutoNum type="arabicPeriod"/>
            </a:pPr>
            <a:endParaRPr lang="en-US" dirty="0">
              <a:solidFill>
                <a:schemeClr val="tx2"/>
              </a:solidFill>
            </a:endParaRPr>
          </a:p>
          <a:p>
            <a:pPr marL="342900" indent="-342900">
              <a:buFont typeface="Arial" panose="020B0604020202020204" pitchFamily="34" charset="0"/>
              <a:buChar char="•"/>
            </a:pPr>
            <a:r>
              <a:rPr lang="en-US" dirty="0">
                <a:solidFill>
                  <a:schemeClr val="tx2"/>
                </a:solidFill>
              </a:rPr>
              <a:t>TOD produces more off-peak ridership, which is financially advantageous to BART, and works better within capacity constraints for peak direction/time.</a:t>
            </a:r>
          </a:p>
          <a:p>
            <a:pPr marL="342900" lvl="0" indent="-342900">
              <a:buFont typeface="Arial" panose="020B0604020202020204" pitchFamily="34" charset="0"/>
              <a:buChar char="•"/>
            </a:pPr>
            <a:endParaRPr lang="en-US" dirty="0" smtClean="0">
              <a:solidFill>
                <a:schemeClr val="tx2"/>
              </a:solidFill>
            </a:endParaRPr>
          </a:p>
          <a:p>
            <a:pPr marL="342900" lvl="0" indent="-342900">
              <a:buFont typeface="Arial" panose="020B0604020202020204" pitchFamily="34" charset="0"/>
              <a:buChar char="•"/>
            </a:pPr>
            <a:r>
              <a:rPr lang="en-US" dirty="0" smtClean="0">
                <a:solidFill>
                  <a:schemeClr val="tx2"/>
                </a:solidFill>
              </a:rPr>
              <a:t>TODs </a:t>
            </a:r>
            <a:r>
              <a:rPr lang="en-US" dirty="0">
                <a:solidFill>
                  <a:schemeClr val="tx2"/>
                </a:solidFill>
              </a:rPr>
              <a:t>produce additional benefits in local retail/sales/property taxes and reduced vehicular traffic.</a:t>
            </a:r>
          </a:p>
        </p:txBody>
      </p:sp>
      <p:sp>
        <p:nvSpPr>
          <p:cNvPr id="9"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#3  PARKING STRUCTURE ANALYSIS</a:t>
            </a:r>
            <a:endParaRPr lang="en-US" sz="2400" b="1" dirty="0">
              <a:solidFill>
                <a:schemeClr val="accent1"/>
              </a:solidFill>
            </a:endParaRPr>
          </a:p>
        </p:txBody>
      </p:sp>
      <p:cxnSp>
        <p:nvCxnSpPr>
          <p:cNvPr id="11" name="Straight Connector 10"/>
          <p:cNvCxnSpPr/>
          <p:nvPr/>
        </p:nvCxnSpPr>
        <p:spPr>
          <a:xfrm>
            <a:off x="-2" y="570957"/>
            <a:ext cx="4819652"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074" name="Picture 2" descr="https://criticalsustainabilities.sites.ucsc.edu/wp-content/uploads/sites/102/2013/08/Fruitvale-Transit-Villag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520"/>
          <a:stretch/>
        </p:blipFill>
        <p:spPr bwMode="auto">
          <a:xfrm>
            <a:off x="5074262" y="991725"/>
            <a:ext cx="3616845" cy="27481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mithun.com/images/assets/TOD_Transit_Plann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4262" y="3845257"/>
            <a:ext cx="3616845" cy="226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9680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48</a:t>
            </a:fld>
            <a:endParaRPr lang="en-US"/>
          </a:p>
        </p:txBody>
      </p:sp>
      <p:sp>
        <p:nvSpPr>
          <p:cNvPr id="6" name="TextBox 5"/>
          <p:cNvSpPr txBox="1"/>
          <p:nvPr/>
        </p:nvSpPr>
        <p:spPr>
          <a:xfrm>
            <a:off x="-2" y="1159143"/>
            <a:ext cx="5295333" cy="456535"/>
          </a:xfrm>
          <a:prstGeom prst="rect">
            <a:avLst/>
          </a:prstGeom>
          <a:noFill/>
        </p:spPr>
        <p:txBody>
          <a:bodyPr wrap="square" rtlCol="0">
            <a:spAutoFit/>
          </a:bodyPr>
          <a:lstStyle/>
          <a:p>
            <a:pPr lvl="1">
              <a:lnSpc>
                <a:spcPct val="150000"/>
              </a:lnSpc>
            </a:pPr>
            <a:r>
              <a:rPr lang="en-US" b="1" dirty="0" smtClean="0"/>
              <a:t>Potential Policy Actions</a:t>
            </a:r>
            <a:endParaRPr lang="en-US" dirty="0"/>
          </a:p>
        </p:txBody>
      </p:sp>
      <p:sp>
        <p:nvSpPr>
          <p:cNvPr id="14" name="Rectangle 13"/>
          <p:cNvSpPr/>
          <p:nvPr/>
        </p:nvSpPr>
        <p:spPr>
          <a:xfrm>
            <a:off x="531045" y="1615678"/>
            <a:ext cx="4619453" cy="4524315"/>
          </a:xfrm>
          <a:prstGeom prst="rect">
            <a:avLst/>
          </a:prstGeom>
          <a:solidFill>
            <a:srgbClr val="A8DADC"/>
          </a:solidFill>
          <a:ln>
            <a:noFill/>
          </a:ln>
          <a:effectLst>
            <a:outerShdw blurRad="44450" dist="63500" dir="5400000" algn="ctr">
              <a:srgbClr val="000000">
                <a:alpha val="32000"/>
              </a:srgbClr>
            </a:outerShdw>
          </a:effectLst>
        </p:spPr>
        <p:txBody>
          <a:bodyPr wrap="square" lIns="182880" tIns="182880" rIns="182880" bIns="182880">
            <a:spAutoFit/>
          </a:bodyPr>
          <a:lstStyle/>
          <a:p>
            <a:r>
              <a:rPr lang="en-US" b="1" i="1" dirty="0"/>
              <a:t>Regional policy </a:t>
            </a:r>
            <a:r>
              <a:rPr lang="en-US" b="1" i="1" dirty="0" smtClean="0"/>
              <a:t>actions </a:t>
            </a:r>
            <a:r>
              <a:rPr lang="en-US" i="1" dirty="0" smtClean="0"/>
              <a:t>include</a:t>
            </a:r>
          </a:p>
          <a:p>
            <a:pPr marL="285750" indent="-285750">
              <a:buFont typeface="Arial" panose="020B0604020202020204" pitchFamily="34" charset="0"/>
              <a:buChar char="•"/>
            </a:pPr>
            <a:r>
              <a:rPr lang="en-US" dirty="0" smtClean="0"/>
              <a:t>Requiring </a:t>
            </a:r>
            <a:r>
              <a:rPr lang="en-US" dirty="0"/>
              <a:t>appropriate planning and financial analysis prior to any regional funding of parking structures, </a:t>
            </a:r>
            <a:r>
              <a:rPr lang="en-US" dirty="0" smtClean="0"/>
              <a:t>including RM3 </a:t>
            </a:r>
            <a:r>
              <a:rPr lang="en-US" dirty="0"/>
              <a:t>funding. </a:t>
            </a:r>
          </a:p>
          <a:p>
            <a:endParaRPr lang="en-US" dirty="0" smtClean="0"/>
          </a:p>
          <a:p>
            <a:r>
              <a:rPr lang="en-US" b="1" i="1" dirty="0" smtClean="0"/>
              <a:t>Local </a:t>
            </a:r>
            <a:r>
              <a:rPr lang="en-US" b="1" i="1" dirty="0"/>
              <a:t>jurisdictions </a:t>
            </a:r>
            <a:r>
              <a:rPr lang="en-US" i="1" dirty="0" smtClean="0"/>
              <a:t>should</a:t>
            </a:r>
            <a:endParaRPr lang="en-US" i="1" dirty="0"/>
          </a:p>
          <a:p>
            <a:pPr marL="285750" indent="-285750">
              <a:buFont typeface="Arial" panose="020B0604020202020204" pitchFamily="34" charset="0"/>
              <a:buChar char="•"/>
            </a:pPr>
            <a:r>
              <a:rPr lang="en-US" dirty="0" smtClean="0"/>
              <a:t>Incorporate study </a:t>
            </a:r>
            <a:r>
              <a:rPr lang="en-US" dirty="0"/>
              <a:t>area vision when </a:t>
            </a:r>
            <a:r>
              <a:rPr lang="en-US" dirty="0" smtClean="0"/>
              <a:t>considering parking </a:t>
            </a:r>
            <a:r>
              <a:rPr lang="en-US" dirty="0"/>
              <a:t>supply, </a:t>
            </a:r>
            <a:r>
              <a:rPr lang="en-US" dirty="0" smtClean="0"/>
              <a:t>including management alternatives w/multi-modal access. </a:t>
            </a:r>
          </a:p>
          <a:p>
            <a:endParaRPr lang="en-US" dirty="0" smtClean="0"/>
          </a:p>
          <a:p>
            <a:pPr marL="285750" indent="-285750">
              <a:buFont typeface="Arial" panose="020B0604020202020204" pitchFamily="34" charset="0"/>
              <a:buChar char="•"/>
            </a:pPr>
            <a:r>
              <a:rPr lang="en-US" dirty="0" smtClean="0"/>
              <a:t>Evaluate the </a:t>
            </a:r>
            <a:r>
              <a:rPr lang="en-US" dirty="0"/>
              <a:t>cost of </a:t>
            </a:r>
            <a:r>
              <a:rPr lang="en-US" dirty="0" smtClean="0"/>
              <a:t>providing more parking and willingness </a:t>
            </a:r>
            <a:r>
              <a:rPr lang="en-US" dirty="0"/>
              <a:t>of public to pay </a:t>
            </a:r>
            <a:r>
              <a:rPr lang="en-US" dirty="0" smtClean="0"/>
              <a:t>for un-subsidized parking</a:t>
            </a:r>
            <a:r>
              <a:rPr lang="en-US" dirty="0"/>
              <a:t>.</a:t>
            </a:r>
            <a:endParaRPr lang="en-US" dirty="0" smtClean="0"/>
          </a:p>
        </p:txBody>
      </p:sp>
      <p:sp>
        <p:nvSpPr>
          <p:cNvPr id="7"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#3  PARKING STRUCTURE ANALYSIS</a:t>
            </a:r>
            <a:endParaRPr lang="en-US" sz="2400" b="1" dirty="0">
              <a:solidFill>
                <a:schemeClr val="accent1"/>
              </a:solidFill>
            </a:endParaRPr>
          </a:p>
        </p:txBody>
      </p:sp>
      <p:cxnSp>
        <p:nvCxnSpPr>
          <p:cNvPr id="10" name="Straight Connector 9"/>
          <p:cNvCxnSpPr/>
          <p:nvPr/>
        </p:nvCxnSpPr>
        <p:spPr>
          <a:xfrm>
            <a:off x="-2" y="570957"/>
            <a:ext cx="4819652"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7170" name="Picture 2" descr="http://www.co.berks.pa.us/Dept/Courts/Jury/PublishingImages/7th_Penn_Parking_Lo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1686" y="1159143"/>
            <a:ext cx="3429815" cy="22865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pressdemocrat.com/csp/mediapool/sites/dt.common.streams.StreamServer.cls?STREAMOID=KKnii2$yIPntF0g_tvYy3M$daE2N3K4ZzOUsqbU5sYsCI$JCcDc5Pk_ZcQ8KRZo6WCsjLu883Ygn4B49Lvm9bPe2QeMKQdVeZmXF$9l$4uCZ8QDXhaHEp3rvzXRJFdy0KqPHLoMevcTLo3h8xh70Y6N_U_CryOsw6FTOdKL_jpQ-&amp;CONTENTTYPE=image/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685" y="3578239"/>
            <a:ext cx="3488833" cy="228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921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#4  EMPLOYEE PROGRAMS</a:t>
            </a:r>
            <a:endParaRPr lang="en-US" sz="2400" b="1" dirty="0">
              <a:solidFill>
                <a:schemeClr val="accent1"/>
              </a:solidFill>
            </a:endParaRPr>
          </a:p>
        </p:txBody>
      </p:sp>
      <p:sp>
        <p:nvSpPr>
          <p:cNvPr id="4" name="Slide Number Placeholder 3"/>
          <p:cNvSpPr>
            <a:spLocks noGrp="1"/>
          </p:cNvSpPr>
          <p:nvPr>
            <p:ph type="sldNum" sz="quarter" idx="12"/>
          </p:nvPr>
        </p:nvSpPr>
        <p:spPr/>
        <p:txBody>
          <a:bodyPr/>
          <a:lstStyle/>
          <a:p>
            <a:fld id="{0713EEDF-9BF7-4102-8C65-26C8316F49FD}" type="slidenum">
              <a:rPr lang="en-US" smtClean="0"/>
              <a:t>49</a:t>
            </a:fld>
            <a:endParaRPr lang="en-US"/>
          </a:p>
        </p:txBody>
      </p:sp>
      <p:sp>
        <p:nvSpPr>
          <p:cNvPr id="6" name="TextBox 5"/>
          <p:cNvSpPr txBox="1"/>
          <p:nvPr/>
        </p:nvSpPr>
        <p:spPr>
          <a:xfrm>
            <a:off x="-2" y="1159143"/>
            <a:ext cx="5295333" cy="3000821"/>
          </a:xfrm>
          <a:prstGeom prst="rect">
            <a:avLst/>
          </a:prstGeom>
          <a:noFill/>
        </p:spPr>
        <p:txBody>
          <a:bodyPr wrap="square" rtlCol="0">
            <a:spAutoFit/>
          </a:bodyPr>
          <a:lstStyle/>
          <a:p>
            <a:pPr marL="800100" lvl="1" indent="-342900">
              <a:lnSpc>
                <a:spcPct val="150000"/>
              </a:lnSpc>
              <a:buFont typeface="+mj-lt"/>
              <a:buAutoNum type="arabicPeriod"/>
            </a:pPr>
            <a:endParaRPr lang="en-US" dirty="0"/>
          </a:p>
          <a:p>
            <a:pPr marL="800100" lvl="1" indent="-342900">
              <a:lnSpc>
                <a:spcPct val="150000"/>
              </a:lnSpc>
              <a:buFont typeface="Arial" panose="020B0604020202020204" pitchFamily="34" charset="0"/>
              <a:buChar char="•"/>
            </a:pPr>
            <a:endParaRPr lang="en-US" sz="1200" dirty="0"/>
          </a:p>
          <a:p>
            <a:pPr marL="800100" lvl="1" indent="-342900">
              <a:lnSpc>
                <a:spcPct val="150000"/>
              </a:lnSpc>
              <a:buFont typeface="+mj-lt"/>
              <a:buAutoNum type="arabicPeriod"/>
            </a:pPr>
            <a:endParaRPr lang="en-US" dirty="0"/>
          </a:p>
          <a:p>
            <a:pPr marL="800100" lvl="1" indent="-342900">
              <a:lnSpc>
                <a:spcPct val="150000"/>
              </a:lnSpc>
              <a:buFont typeface="+mj-lt"/>
              <a:buAutoNum type="arabicPeriod"/>
            </a:pPr>
            <a:endParaRPr lang="en-US" b="1" dirty="0" smtClean="0"/>
          </a:p>
          <a:p>
            <a:pPr marL="742950" lvl="1" indent="-285750">
              <a:lnSpc>
                <a:spcPct val="150000"/>
              </a:lnSpc>
              <a:buFont typeface="Arial" panose="020B0604020202020204" pitchFamily="34" charset="0"/>
              <a:buChar char="•"/>
            </a:pPr>
            <a:endParaRPr lang="en-US" sz="1200" dirty="0"/>
          </a:p>
          <a:p>
            <a:pPr marL="742950" lvl="1" indent="-285750">
              <a:lnSpc>
                <a:spcPct val="150000"/>
              </a:lnSpc>
              <a:buFont typeface="Arial" panose="020B0604020202020204" pitchFamily="34" charset="0"/>
              <a:buChar char="•"/>
            </a:pPr>
            <a:endParaRPr lang="en-US" sz="1200" dirty="0" smtClean="0"/>
          </a:p>
          <a:p>
            <a:pPr lvl="1">
              <a:lnSpc>
                <a:spcPct val="150000"/>
              </a:lnSpc>
            </a:pPr>
            <a:endParaRPr lang="en-US" dirty="0" smtClean="0"/>
          </a:p>
          <a:p>
            <a:pPr marL="800100" lvl="1" indent="-342900">
              <a:lnSpc>
                <a:spcPct val="150000"/>
              </a:lnSpc>
              <a:buFont typeface="+mj-lt"/>
              <a:buAutoNum type="arabicPeriod"/>
            </a:pPr>
            <a:endParaRPr lang="en-US" dirty="0"/>
          </a:p>
        </p:txBody>
      </p:sp>
      <p:sp>
        <p:nvSpPr>
          <p:cNvPr id="14" name="Rectangle 13"/>
          <p:cNvSpPr/>
          <p:nvPr/>
        </p:nvSpPr>
        <p:spPr>
          <a:xfrm>
            <a:off x="731070" y="1896746"/>
            <a:ext cx="4336229" cy="1846659"/>
          </a:xfrm>
          <a:prstGeom prst="rect">
            <a:avLst/>
          </a:prstGeom>
          <a:solidFill>
            <a:srgbClr val="92D050"/>
          </a:solidFill>
          <a:ln>
            <a:noFill/>
          </a:ln>
          <a:effectLst>
            <a:outerShdw blurRad="44450" dist="63500" dir="5400000" algn="ctr">
              <a:srgbClr val="000000">
                <a:alpha val="32000"/>
              </a:srgbClr>
            </a:outerShdw>
          </a:effectLst>
        </p:spPr>
        <p:txBody>
          <a:bodyPr wrap="square" lIns="0" tIns="182880" rIns="182880" bIns="182880">
            <a:spAutoFit/>
          </a:bodyPr>
          <a:lstStyle/>
          <a:p>
            <a:pPr marL="800100" lvl="1" indent="-342900">
              <a:lnSpc>
                <a:spcPct val="150000"/>
              </a:lnSpc>
              <a:buFont typeface="+mj-lt"/>
              <a:buAutoNum type="arabicPeriod"/>
            </a:pPr>
            <a:r>
              <a:rPr lang="en-US" sz="1600" dirty="0"/>
              <a:t>What would be the impact on employment location and types, and on employees’ income of a regional parking cash-out </a:t>
            </a:r>
            <a:r>
              <a:rPr lang="en-US" sz="1600" dirty="0" smtClean="0"/>
              <a:t>program</a:t>
            </a:r>
            <a:endParaRPr lang="en-US" sz="1600" dirty="0"/>
          </a:p>
        </p:txBody>
      </p:sp>
      <p:cxnSp>
        <p:nvCxnSpPr>
          <p:cNvPr id="16" name="Straight Connector 15"/>
          <p:cNvCxnSpPr/>
          <p:nvPr/>
        </p:nvCxnSpPr>
        <p:spPr>
          <a:xfrm>
            <a:off x="-2" y="570957"/>
            <a:ext cx="388620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 y="1159143"/>
            <a:ext cx="5295333" cy="456535"/>
          </a:xfrm>
          <a:prstGeom prst="rect">
            <a:avLst/>
          </a:prstGeom>
          <a:noFill/>
        </p:spPr>
        <p:txBody>
          <a:bodyPr wrap="square" rtlCol="0">
            <a:spAutoFit/>
          </a:bodyPr>
          <a:lstStyle/>
          <a:p>
            <a:pPr lvl="1">
              <a:lnSpc>
                <a:spcPct val="150000"/>
              </a:lnSpc>
            </a:pPr>
            <a:r>
              <a:rPr lang="en-US" b="1" dirty="0" smtClean="0"/>
              <a:t>Policy Question</a:t>
            </a: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54760" r="52414"/>
          <a:stretch/>
        </p:blipFill>
        <p:spPr>
          <a:xfrm>
            <a:off x="5295331" y="1159142"/>
            <a:ext cx="3306922" cy="2357951"/>
          </a:xfrm>
          <a:prstGeom prst="rect">
            <a:avLst/>
          </a:prstGeom>
        </p:spPr>
      </p:pic>
      <p:pic>
        <p:nvPicPr>
          <p:cNvPr id="6148" name="Picture 4" descr="http://www.mohawkcollege.ca/Assets/Environmental-Sustainability/Transportation/Staff_Transit_Pass_Butt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1450" y="3812391"/>
            <a:ext cx="2180803" cy="2216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50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Collection</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5</a:t>
            </a:fld>
            <a:endParaRPr lang="en-US"/>
          </a:p>
        </p:txBody>
      </p:sp>
    </p:spTree>
    <p:extLst>
      <p:ext uri="{BB962C8B-B14F-4D97-AF65-F5344CB8AC3E}">
        <p14:creationId xmlns:p14="http://schemas.microsoft.com/office/powerpoint/2010/main" val="6147464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50</a:t>
            </a:fld>
            <a:endParaRPr lang="en-US"/>
          </a:p>
        </p:txBody>
      </p:sp>
      <p:sp>
        <p:nvSpPr>
          <p:cNvPr id="8" name="Rectangle 7"/>
          <p:cNvSpPr/>
          <p:nvPr/>
        </p:nvSpPr>
        <p:spPr>
          <a:xfrm>
            <a:off x="5428683" y="919943"/>
            <a:ext cx="3334319" cy="2385268"/>
          </a:xfrm>
          <a:prstGeom prst="rect">
            <a:avLst/>
          </a:prstGeom>
          <a:solidFill>
            <a:schemeClr val="bg1">
              <a:lumMod val="85000"/>
            </a:schemeClr>
          </a:solidFill>
          <a:ln>
            <a:noFill/>
          </a:ln>
          <a:effectLst>
            <a:outerShdw blurRad="44450" dist="27940" dir="5400000" algn="ctr">
              <a:srgbClr val="000000">
                <a:alpha val="32000"/>
              </a:srgbClr>
            </a:outerShdw>
          </a:effectLst>
        </p:spPr>
        <p:txBody>
          <a:bodyPr wrap="square" lIns="182880" tIns="182880" rIns="182880" bIns="182880">
            <a:spAutoFit/>
          </a:bodyPr>
          <a:lstStyle/>
          <a:p>
            <a:pPr hangingPunct="0">
              <a:spcAft>
                <a:spcPts val="600"/>
              </a:spcAft>
            </a:pPr>
            <a:r>
              <a:rPr lang="en-US" sz="1400" b="1" dirty="0"/>
              <a:t>Best Practice Applications</a:t>
            </a:r>
            <a:endParaRPr lang="en-US" sz="1400" dirty="0"/>
          </a:p>
          <a:p>
            <a:pPr marL="285750" lvl="0" indent="-285750" fontAlgn="auto" hangingPunct="1">
              <a:buFont typeface="Arial" panose="020B0604020202020204" pitchFamily="34" charset="0"/>
              <a:buChar char="•"/>
            </a:pPr>
            <a:r>
              <a:rPr lang="en-US" sz="1400" dirty="0"/>
              <a:t>California’s Parking Cash-out Law</a:t>
            </a:r>
          </a:p>
          <a:p>
            <a:pPr marL="285750" lvl="0" indent="-285750" fontAlgn="auto" hangingPunct="1">
              <a:buFont typeface="Arial" panose="020B0604020202020204" pitchFamily="34" charset="0"/>
              <a:buChar char="•"/>
            </a:pPr>
            <a:r>
              <a:rPr lang="en-US" sz="1400" dirty="0"/>
              <a:t>Washington’s Commute Trip Reduction Law</a:t>
            </a:r>
          </a:p>
          <a:p>
            <a:pPr marL="285750" lvl="0" indent="-285750" fontAlgn="auto" hangingPunct="1">
              <a:buFont typeface="Arial" panose="020B0604020202020204" pitchFamily="34" charset="0"/>
              <a:buChar char="•"/>
            </a:pPr>
            <a:r>
              <a:rPr lang="en-US" sz="1400" dirty="0"/>
              <a:t>Boulder Colorado Transit Passes</a:t>
            </a:r>
          </a:p>
          <a:p>
            <a:pPr marL="285750" lvl="0" indent="-285750" fontAlgn="auto" hangingPunct="1">
              <a:buFont typeface="Arial" panose="020B0604020202020204" pitchFamily="34" charset="0"/>
              <a:buChar char="•"/>
            </a:pPr>
            <a:r>
              <a:rPr lang="en-US" sz="1400" dirty="0"/>
              <a:t>Genentech’s </a:t>
            </a:r>
            <a:r>
              <a:rPr lang="en-US" sz="1400" dirty="0" err="1"/>
              <a:t>gRide</a:t>
            </a:r>
            <a:r>
              <a:rPr lang="en-US" sz="1400" dirty="0"/>
              <a:t> Rewards program</a:t>
            </a:r>
          </a:p>
          <a:p>
            <a:pPr marL="285750" lvl="0" indent="-285750">
              <a:buFont typeface="Arial" panose="020B0604020202020204" pitchFamily="34" charset="0"/>
              <a:buChar char="•"/>
            </a:pPr>
            <a:r>
              <a:rPr lang="en-US" sz="1400" dirty="0"/>
              <a:t>Santa Monica’s Parking Cash-Out Law enforcement</a:t>
            </a:r>
          </a:p>
        </p:txBody>
      </p:sp>
      <p:sp>
        <p:nvSpPr>
          <p:cNvPr id="15" name="TextBox 14"/>
          <p:cNvSpPr txBox="1"/>
          <p:nvPr/>
        </p:nvSpPr>
        <p:spPr>
          <a:xfrm>
            <a:off x="-2" y="1159143"/>
            <a:ext cx="5295333" cy="923330"/>
          </a:xfrm>
          <a:prstGeom prst="rect">
            <a:avLst/>
          </a:prstGeom>
          <a:noFill/>
        </p:spPr>
        <p:txBody>
          <a:bodyPr wrap="square" rtlCol="0">
            <a:spAutoFit/>
          </a:bodyPr>
          <a:lstStyle/>
          <a:p>
            <a:pPr lvl="1">
              <a:lnSpc>
                <a:spcPct val="150000"/>
              </a:lnSpc>
            </a:pPr>
            <a:r>
              <a:rPr lang="en-US" b="1" dirty="0" smtClean="0"/>
              <a:t>Methods</a:t>
            </a:r>
          </a:p>
          <a:p>
            <a:pPr lvl="1">
              <a:lnSpc>
                <a:spcPct val="150000"/>
              </a:lnSpc>
            </a:pPr>
            <a:endParaRPr lang="en-US" dirty="0"/>
          </a:p>
        </p:txBody>
      </p:sp>
      <p:sp>
        <p:nvSpPr>
          <p:cNvPr id="5" name="Rectangle 4"/>
          <p:cNvSpPr/>
          <p:nvPr/>
        </p:nvSpPr>
        <p:spPr>
          <a:xfrm>
            <a:off x="133350" y="1811191"/>
            <a:ext cx="4718568" cy="3046988"/>
          </a:xfrm>
          <a:prstGeom prst="rect">
            <a:avLst/>
          </a:prstGeom>
        </p:spPr>
        <p:txBody>
          <a:bodyPr wrap="square">
            <a:spAutoFit/>
          </a:bodyPr>
          <a:lstStyle/>
          <a:p>
            <a:pPr lvl="1">
              <a:lnSpc>
                <a:spcPct val="150000"/>
              </a:lnSpc>
            </a:pPr>
            <a:r>
              <a:rPr lang="en-US" sz="1600" dirty="0" smtClean="0">
                <a:solidFill>
                  <a:schemeClr val="tx2"/>
                </a:solidFill>
              </a:rPr>
              <a:t>Review of </a:t>
            </a:r>
            <a:r>
              <a:rPr lang="en-US" sz="1600" b="1" i="1" dirty="0" smtClean="0">
                <a:solidFill>
                  <a:schemeClr val="tx2"/>
                </a:solidFill>
              </a:rPr>
              <a:t>cash-out programs </a:t>
            </a:r>
            <a:r>
              <a:rPr lang="en-US" sz="1600" dirty="0" smtClean="0">
                <a:solidFill>
                  <a:schemeClr val="tx2"/>
                </a:solidFill>
              </a:rPr>
              <a:t>and </a:t>
            </a:r>
            <a:r>
              <a:rPr lang="en-US" sz="1600" b="1" i="1" dirty="0" smtClean="0">
                <a:solidFill>
                  <a:schemeClr val="tx2"/>
                </a:solidFill>
              </a:rPr>
              <a:t>commuter </a:t>
            </a:r>
            <a:r>
              <a:rPr lang="en-US" sz="1600" b="1" i="1" dirty="0">
                <a:solidFill>
                  <a:schemeClr val="tx2"/>
                </a:solidFill>
              </a:rPr>
              <a:t>benefit programs</a:t>
            </a:r>
            <a:r>
              <a:rPr lang="en-US" sz="1600" b="1" dirty="0">
                <a:solidFill>
                  <a:schemeClr val="tx2"/>
                </a:solidFill>
              </a:rPr>
              <a:t> </a:t>
            </a:r>
            <a:r>
              <a:rPr lang="en-US" sz="1600" dirty="0" smtClean="0">
                <a:solidFill>
                  <a:schemeClr val="tx2"/>
                </a:solidFill>
              </a:rPr>
              <a:t>that affect the price of parking. Application and review of potential within the Bay Area</a:t>
            </a:r>
          </a:p>
          <a:p>
            <a:pPr lvl="1">
              <a:lnSpc>
                <a:spcPct val="150000"/>
              </a:lnSpc>
            </a:pPr>
            <a:endParaRPr lang="en-US" sz="1600" dirty="0" smtClean="0">
              <a:solidFill>
                <a:schemeClr val="tx2"/>
              </a:solidFill>
            </a:endParaRPr>
          </a:p>
          <a:p>
            <a:pPr lvl="1">
              <a:lnSpc>
                <a:spcPct val="150000"/>
              </a:lnSpc>
            </a:pPr>
            <a:r>
              <a:rPr lang="en-US" sz="1600" dirty="0" smtClean="0">
                <a:solidFill>
                  <a:schemeClr val="tx2"/>
                </a:solidFill>
              </a:rPr>
              <a:t>Additional analysis:</a:t>
            </a:r>
          </a:p>
          <a:p>
            <a:pPr lvl="1">
              <a:lnSpc>
                <a:spcPct val="150000"/>
              </a:lnSpc>
            </a:pPr>
            <a:r>
              <a:rPr lang="en-US" sz="1600" b="1" i="1" dirty="0" smtClean="0">
                <a:solidFill>
                  <a:schemeClr val="tx2"/>
                </a:solidFill>
              </a:rPr>
              <a:t>Bay </a:t>
            </a:r>
            <a:r>
              <a:rPr lang="en-US" sz="1600" b="1" i="1" dirty="0">
                <a:solidFill>
                  <a:schemeClr val="tx2"/>
                </a:solidFill>
              </a:rPr>
              <a:t>Area’s Commuter Benefits Ordinance (CBO</a:t>
            </a:r>
            <a:r>
              <a:rPr lang="en-US" sz="1600" b="1" i="1" dirty="0" smtClean="0">
                <a:solidFill>
                  <a:schemeClr val="tx2"/>
                </a:solidFill>
              </a:rPr>
              <a:t>)</a:t>
            </a:r>
            <a:endParaRPr lang="en-US" sz="1600" dirty="0">
              <a:solidFill>
                <a:schemeClr val="tx2"/>
              </a:solidFill>
            </a:endParaRPr>
          </a:p>
        </p:txBody>
      </p:sp>
      <p:sp>
        <p:nvSpPr>
          <p:cNvPr id="10"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#4  EMPLOYEE PROGRAMS</a:t>
            </a:r>
            <a:endParaRPr lang="en-US" sz="2400" b="1" dirty="0">
              <a:solidFill>
                <a:schemeClr val="accent1"/>
              </a:solidFill>
            </a:endParaRPr>
          </a:p>
        </p:txBody>
      </p:sp>
      <p:cxnSp>
        <p:nvCxnSpPr>
          <p:cNvPr id="11" name="Straight Connector 10"/>
          <p:cNvCxnSpPr/>
          <p:nvPr/>
        </p:nvCxnSpPr>
        <p:spPr>
          <a:xfrm>
            <a:off x="-2" y="570957"/>
            <a:ext cx="388620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3338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51</a:t>
            </a:fld>
            <a:endParaRPr lang="en-US"/>
          </a:p>
        </p:txBody>
      </p:sp>
      <p:sp>
        <p:nvSpPr>
          <p:cNvPr id="10" name="TextBox 9"/>
          <p:cNvSpPr txBox="1"/>
          <p:nvPr/>
        </p:nvSpPr>
        <p:spPr>
          <a:xfrm>
            <a:off x="361506" y="1159143"/>
            <a:ext cx="8420543" cy="5647700"/>
          </a:xfrm>
          <a:prstGeom prst="rect">
            <a:avLst/>
          </a:prstGeom>
          <a:noFill/>
        </p:spPr>
        <p:txBody>
          <a:bodyPr wrap="square" rtlCol="0">
            <a:spAutoFit/>
          </a:bodyPr>
          <a:lstStyle/>
          <a:p>
            <a:pPr lvl="1">
              <a:lnSpc>
                <a:spcPct val="150000"/>
              </a:lnSpc>
            </a:pPr>
            <a:r>
              <a:rPr lang="en-US" dirty="0" smtClean="0"/>
              <a:t>Findings</a:t>
            </a:r>
          </a:p>
          <a:p>
            <a:pPr hangingPunct="0"/>
            <a:endParaRPr lang="en-US" dirty="0" smtClean="0">
              <a:solidFill>
                <a:schemeClr val="tx2"/>
              </a:solidFill>
            </a:endParaRPr>
          </a:p>
          <a:p>
            <a:pPr marL="342900" indent="-342900" hangingPunct="0">
              <a:buFont typeface="+mj-lt"/>
              <a:buAutoNum type="arabicPeriod"/>
            </a:pPr>
            <a:r>
              <a:rPr lang="en-US" dirty="0" smtClean="0">
                <a:solidFill>
                  <a:schemeClr val="tx2"/>
                </a:solidFill>
              </a:rPr>
              <a:t>Studies </a:t>
            </a:r>
            <a:r>
              <a:rPr lang="en-US" dirty="0">
                <a:solidFill>
                  <a:schemeClr val="tx2"/>
                </a:solidFill>
              </a:rPr>
              <a:t>have found significant decrease in drive-alone mode share to work when employees </a:t>
            </a:r>
            <a:r>
              <a:rPr lang="en-US" b="1" i="1" dirty="0" smtClean="0">
                <a:solidFill>
                  <a:schemeClr val="tx2"/>
                </a:solidFill>
              </a:rPr>
              <a:t>must pay to </a:t>
            </a:r>
            <a:r>
              <a:rPr lang="en-US" b="1" i="1" dirty="0">
                <a:solidFill>
                  <a:schemeClr val="tx2"/>
                </a:solidFill>
              </a:rPr>
              <a:t>park</a:t>
            </a:r>
            <a:r>
              <a:rPr lang="en-US" dirty="0">
                <a:solidFill>
                  <a:schemeClr val="tx2"/>
                </a:solidFill>
              </a:rPr>
              <a:t>. </a:t>
            </a:r>
            <a:endParaRPr lang="en-US" dirty="0" smtClean="0">
              <a:solidFill>
                <a:schemeClr val="tx2"/>
              </a:solidFill>
            </a:endParaRPr>
          </a:p>
          <a:p>
            <a:pPr marL="800100" lvl="1" indent="-342900" hangingPunct="0">
              <a:buFont typeface="Arial" panose="020B0604020202020204" pitchFamily="34" charset="0"/>
              <a:buChar char="•"/>
            </a:pPr>
            <a:r>
              <a:rPr lang="en-US" sz="1600" dirty="0">
                <a:solidFill>
                  <a:schemeClr val="tx2"/>
                </a:solidFill>
              </a:rPr>
              <a:t>A Bay Area survey found 77% of commuters drive alone when parking is free, whereas only 39% drive alone when they must pay for parking</a:t>
            </a:r>
          </a:p>
          <a:p>
            <a:pPr marL="800100" lvl="1" indent="-342900" hangingPunct="0">
              <a:buFont typeface="Arial" panose="020B0604020202020204" pitchFamily="34" charset="0"/>
              <a:buChar char="•"/>
            </a:pPr>
            <a:r>
              <a:rPr lang="en-US" sz="1600" dirty="0">
                <a:solidFill>
                  <a:schemeClr val="tx2"/>
                </a:solidFill>
              </a:rPr>
              <a:t>Free parking overwhelms other factors in impacting mode choice; regardless of what other benefits are offered, free parking results in high drive alone rates</a:t>
            </a:r>
          </a:p>
          <a:p>
            <a:pPr hangingPunct="0"/>
            <a:endParaRPr lang="en-US" dirty="0" smtClean="0">
              <a:solidFill>
                <a:schemeClr val="tx2"/>
              </a:solidFill>
            </a:endParaRPr>
          </a:p>
          <a:p>
            <a:pPr marL="342900" indent="-342900" hangingPunct="0">
              <a:buFont typeface="+mj-lt"/>
              <a:buAutoNum type="arabicPeriod"/>
            </a:pPr>
            <a:endParaRPr lang="en-US" dirty="0" smtClean="0">
              <a:solidFill>
                <a:schemeClr val="tx2"/>
              </a:solidFill>
            </a:endParaRPr>
          </a:p>
          <a:p>
            <a:pPr marL="342900" indent="-342900" hangingPunct="0">
              <a:buFont typeface="+mj-lt"/>
              <a:buAutoNum type="arabicPeriod"/>
            </a:pPr>
            <a:r>
              <a:rPr lang="en-US" dirty="0" smtClean="0">
                <a:solidFill>
                  <a:schemeClr val="tx2"/>
                </a:solidFill>
              </a:rPr>
              <a:t>California </a:t>
            </a:r>
            <a:r>
              <a:rPr lang="en-US" dirty="0">
                <a:solidFill>
                  <a:schemeClr val="tx2"/>
                </a:solidFill>
              </a:rPr>
              <a:t>enacted a parking cash-out law requiring employers with more than 50 employees (and certain additional qualifying characteristics) to offer a parking cash-out program. </a:t>
            </a:r>
            <a:endParaRPr lang="en-US" dirty="0" smtClean="0">
              <a:solidFill>
                <a:schemeClr val="tx2"/>
              </a:solidFill>
            </a:endParaRPr>
          </a:p>
          <a:p>
            <a:pPr marL="342900" indent="-342900" hangingPunct="0">
              <a:buFont typeface="+mj-lt"/>
              <a:buAutoNum type="arabicPeriod"/>
            </a:pPr>
            <a:endParaRPr lang="en-US" dirty="0" smtClean="0">
              <a:solidFill>
                <a:schemeClr val="tx2"/>
              </a:solidFill>
            </a:endParaRPr>
          </a:p>
          <a:p>
            <a:pPr marL="800100" lvl="1" indent="-342900" hangingPunct="0">
              <a:buFont typeface="Arial" panose="020B0604020202020204" pitchFamily="34" charset="0"/>
              <a:buChar char="•"/>
            </a:pPr>
            <a:r>
              <a:rPr lang="en-US" dirty="0" smtClean="0">
                <a:solidFill>
                  <a:schemeClr val="tx2"/>
                </a:solidFill>
              </a:rPr>
              <a:t>17% decrease </a:t>
            </a:r>
            <a:r>
              <a:rPr lang="en-US" dirty="0">
                <a:solidFill>
                  <a:schemeClr val="tx2"/>
                </a:solidFill>
              </a:rPr>
              <a:t>in drive-alone mode </a:t>
            </a:r>
            <a:r>
              <a:rPr lang="en-US" dirty="0" smtClean="0">
                <a:solidFill>
                  <a:schemeClr val="tx2"/>
                </a:solidFill>
              </a:rPr>
              <a:t>share for those who participated </a:t>
            </a:r>
            <a:r>
              <a:rPr lang="en-US" dirty="0">
                <a:solidFill>
                  <a:schemeClr val="tx2"/>
                </a:solidFill>
              </a:rPr>
              <a:t>(Shoup, 1997). </a:t>
            </a:r>
            <a:endParaRPr lang="en-US" dirty="0" smtClean="0">
              <a:solidFill>
                <a:schemeClr val="tx2"/>
              </a:solidFill>
            </a:endParaRPr>
          </a:p>
          <a:p>
            <a:pPr marL="800100" lvl="1" indent="-342900" hangingPunct="0">
              <a:buFont typeface="Arial" panose="020B0604020202020204" pitchFamily="34" charset="0"/>
              <a:buChar char="•"/>
            </a:pPr>
            <a:r>
              <a:rPr lang="en-US" dirty="0" smtClean="0">
                <a:solidFill>
                  <a:schemeClr val="tx2"/>
                </a:solidFill>
              </a:rPr>
              <a:t>A lack </a:t>
            </a:r>
            <a:r>
              <a:rPr lang="en-US" dirty="0">
                <a:solidFill>
                  <a:schemeClr val="tx2"/>
                </a:solidFill>
              </a:rPr>
              <a:t>of enforcement and high employer exemption from the law has prevented many employers in participating. </a:t>
            </a:r>
          </a:p>
          <a:p>
            <a:pPr hangingPunct="0"/>
            <a:r>
              <a:rPr lang="en-US" dirty="0">
                <a:solidFill>
                  <a:schemeClr val="tx2"/>
                </a:solidFill>
              </a:rPr>
              <a:t> </a:t>
            </a:r>
            <a:r>
              <a:rPr lang="en-US" dirty="0"/>
              <a:t/>
            </a:r>
            <a:br>
              <a:rPr lang="en-US" dirty="0"/>
            </a:br>
            <a:endParaRPr lang="en-US" dirty="0"/>
          </a:p>
        </p:txBody>
      </p:sp>
      <p:sp>
        <p:nvSpPr>
          <p:cNvPr id="8" name="Title 1"/>
          <p:cNvSpPr txBox="1">
            <a:spLocks/>
          </p:cNvSpPr>
          <p:nvPr/>
        </p:nvSpPr>
        <p:spPr bwMode="auto">
          <a:xfrm>
            <a:off x="-181303" y="12976"/>
            <a:ext cx="8666084" cy="5579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0000" lnSpcReduction="20000"/>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marL="800100" lvl="1" indent="-342900" algn="l">
              <a:lnSpc>
                <a:spcPct val="150000"/>
              </a:lnSpc>
            </a:pPr>
            <a:r>
              <a:rPr lang="en-US" sz="2400" b="1" kern="0" smtClean="0">
                <a:solidFill>
                  <a:schemeClr val="accent1"/>
                </a:solidFill>
              </a:rPr>
              <a:t>#4  EMPLOYEE PROGRAMS</a:t>
            </a:r>
            <a:endParaRPr lang="en-US" sz="2400" b="1" kern="0" dirty="0">
              <a:solidFill>
                <a:schemeClr val="accent1"/>
              </a:solidFill>
            </a:endParaRPr>
          </a:p>
        </p:txBody>
      </p:sp>
      <p:cxnSp>
        <p:nvCxnSpPr>
          <p:cNvPr id="9" name="Straight Connector 8"/>
          <p:cNvCxnSpPr/>
          <p:nvPr/>
        </p:nvCxnSpPr>
        <p:spPr>
          <a:xfrm>
            <a:off x="-2" y="570957"/>
            <a:ext cx="388620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7966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52</a:t>
            </a:fld>
            <a:endParaRPr lang="en-US"/>
          </a:p>
        </p:txBody>
      </p:sp>
      <p:sp>
        <p:nvSpPr>
          <p:cNvPr id="6" name="TextBox 5"/>
          <p:cNvSpPr txBox="1"/>
          <p:nvPr/>
        </p:nvSpPr>
        <p:spPr>
          <a:xfrm>
            <a:off x="-2" y="1159143"/>
            <a:ext cx="5295333" cy="456535"/>
          </a:xfrm>
          <a:prstGeom prst="rect">
            <a:avLst/>
          </a:prstGeom>
          <a:noFill/>
        </p:spPr>
        <p:txBody>
          <a:bodyPr wrap="square" rtlCol="0">
            <a:spAutoFit/>
          </a:bodyPr>
          <a:lstStyle/>
          <a:p>
            <a:pPr lvl="1">
              <a:lnSpc>
                <a:spcPct val="150000"/>
              </a:lnSpc>
            </a:pPr>
            <a:r>
              <a:rPr lang="en-US" b="1" dirty="0" smtClean="0"/>
              <a:t>Potential Policy Actions</a:t>
            </a:r>
            <a:endParaRPr lang="en-US" dirty="0"/>
          </a:p>
        </p:txBody>
      </p:sp>
      <p:sp>
        <p:nvSpPr>
          <p:cNvPr id="14" name="Rectangle 13"/>
          <p:cNvSpPr/>
          <p:nvPr/>
        </p:nvSpPr>
        <p:spPr>
          <a:xfrm>
            <a:off x="531045" y="1657102"/>
            <a:ext cx="6140343" cy="3693319"/>
          </a:xfrm>
          <a:prstGeom prst="rect">
            <a:avLst/>
          </a:prstGeom>
          <a:solidFill>
            <a:srgbClr val="A8DADC"/>
          </a:solidFill>
          <a:ln>
            <a:noFill/>
          </a:ln>
          <a:effectLst>
            <a:outerShdw blurRad="44450" dist="63500" dir="5400000" algn="ctr">
              <a:srgbClr val="000000">
                <a:alpha val="32000"/>
              </a:srgbClr>
            </a:outerShdw>
          </a:effectLst>
        </p:spPr>
        <p:txBody>
          <a:bodyPr wrap="square" lIns="182880" tIns="182880" rIns="182880" bIns="182880">
            <a:spAutoFit/>
          </a:bodyPr>
          <a:lstStyle/>
          <a:p>
            <a:pPr marL="285750" indent="-285750" hangingPunct="0">
              <a:buFont typeface="Arial" panose="020B0604020202020204" pitchFamily="34" charset="0"/>
              <a:buChar char="•"/>
            </a:pPr>
            <a:r>
              <a:rPr lang="en-US" dirty="0" smtClean="0"/>
              <a:t>Require all employers that qualify to charge for parking, potentially coupled with transit subsidies.</a:t>
            </a:r>
          </a:p>
          <a:p>
            <a:pPr marL="285750" indent="-285750" hangingPunct="0">
              <a:buFont typeface="Arial" panose="020B0604020202020204" pitchFamily="34" charset="0"/>
              <a:buChar char="•"/>
            </a:pPr>
            <a:endParaRPr lang="en-US" dirty="0"/>
          </a:p>
          <a:p>
            <a:pPr marL="285750" indent="-285750" hangingPunct="0">
              <a:buFont typeface="Arial" panose="020B0604020202020204" pitchFamily="34" charset="0"/>
              <a:buChar char="•"/>
            </a:pPr>
            <a:r>
              <a:rPr lang="en-US" dirty="0" smtClean="0"/>
              <a:t>Require enforcement of California’s parking cash out law in the Bay Area.</a:t>
            </a:r>
          </a:p>
          <a:p>
            <a:pPr hangingPunct="0"/>
            <a:endParaRPr lang="en-US" dirty="0" smtClean="0"/>
          </a:p>
          <a:p>
            <a:pPr marL="285750" indent="-285750" hangingPunct="0">
              <a:buFont typeface="Arial" panose="020B0604020202020204" pitchFamily="34" charset="0"/>
              <a:buChar char="•"/>
            </a:pPr>
            <a:r>
              <a:rPr lang="en-US" dirty="0" smtClean="0"/>
              <a:t>Eliminate minimum parking requirements for new office development. </a:t>
            </a:r>
          </a:p>
          <a:p>
            <a:pPr marL="285750" indent="-285750" hangingPunct="0">
              <a:buFont typeface="Arial" panose="020B0604020202020204" pitchFamily="34" charset="0"/>
              <a:buChar char="•"/>
            </a:pPr>
            <a:endParaRPr lang="en-US" dirty="0" smtClean="0"/>
          </a:p>
          <a:p>
            <a:pPr marL="285750" indent="-285750" hangingPunct="0">
              <a:buFont typeface="Arial" panose="020B0604020202020204" pitchFamily="34" charset="0"/>
              <a:buChar char="•"/>
            </a:pPr>
            <a:r>
              <a:rPr lang="en-US" dirty="0" smtClean="0"/>
              <a:t>Require employers to charge for parking in the renewed Bay </a:t>
            </a:r>
            <a:r>
              <a:rPr lang="en-US" dirty="0"/>
              <a:t>Area Commuter Benefits Ordinance (</a:t>
            </a:r>
            <a:r>
              <a:rPr lang="en-US" dirty="0" smtClean="0"/>
              <a:t>CBO) and C/CAG trip reduction ordinance</a:t>
            </a:r>
            <a:endParaRPr lang="en-US" dirty="0"/>
          </a:p>
        </p:txBody>
      </p:sp>
      <p:sp>
        <p:nvSpPr>
          <p:cNvPr id="7"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#4  EMPLOYEE PROGRAMS</a:t>
            </a:r>
            <a:endParaRPr lang="en-US" sz="2400" b="1" dirty="0">
              <a:solidFill>
                <a:schemeClr val="accent1"/>
              </a:solidFill>
            </a:endParaRPr>
          </a:p>
        </p:txBody>
      </p:sp>
      <p:cxnSp>
        <p:nvCxnSpPr>
          <p:cNvPr id="10" name="Straight Connector 9"/>
          <p:cNvCxnSpPr/>
          <p:nvPr/>
        </p:nvCxnSpPr>
        <p:spPr>
          <a:xfrm>
            <a:off x="-2" y="570957"/>
            <a:ext cx="388620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1291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4063"/>
          </a:xfrm>
          <a:noFill/>
        </p:spPr>
        <p:txBody>
          <a:bodyPr>
            <a:normAutofit/>
          </a:bodyPr>
          <a:lstStyle/>
          <a:p>
            <a:pPr marL="800100" lvl="1" indent="-342900" algn="l">
              <a:lnSpc>
                <a:spcPct val="150000"/>
              </a:lnSpc>
            </a:pPr>
            <a:r>
              <a:rPr lang="en-US" sz="2400" b="1" dirty="0" smtClean="0">
                <a:solidFill>
                  <a:schemeClr val="accent1"/>
                </a:solidFill>
              </a:rPr>
              <a:t>#5  REGIONAL POLICIES</a:t>
            </a:r>
            <a:endParaRPr lang="en-US" sz="2400" b="1" dirty="0">
              <a:solidFill>
                <a:schemeClr val="accent1"/>
              </a:solidFill>
            </a:endParaRPr>
          </a:p>
        </p:txBody>
      </p:sp>
      <p:sp>
        <p:nvSpPr>
          <p:cNvPr id="4" name="Slide Number Placeholder 3"/>
          <p:cNvSpPr>
            <a:spLocks noGrp="1"/>
          </p:cNvSpPr>
          <p:nvPr>
            <p:ph type="sldNum" sz="quarter" idx="15"/>
          </p:nvPr>
        </p:nvSpPr>
        <p:spPr/>
        <p:txBody>
          <a:bodyPr/>
          <a:lstStyle/>
          <a:p>
            <a:fld id="{0713EEDF-9BF7-4102-8C65-26C8316F49FD}" type="slidenum">
              <a:rPr lang="en-US" smtClean="0"/>
              <a:t>53</a:t>
            </a:fld>
            <a:endParaRPr lang="en-US"/>
          </a:p>
        </p:txBody>
      </p:sp>
      <p:sp>
        <p:nvSpPr>
          <p:cNvPr id="7" name="Text Placeholder 6"/>
          <p:cNvSpPr>
            <a:spLocks noGrp="1"/>
          </p:cNvSpPr>
          <p:nvPr>
            <p:ph type="body" sz="quarter" idx="16"/>
          </p:nvPr>
        </p:nvSpPr>
        <p:spPr/>
        <p:txBody>
          <a:bodyPr/>
          <a:lstStyle/>
          <a:p>
            <a:endParaRPr lang="en-US"/>
          </a:p>
        </p:txBody>
      </p:sp>
      <p:sp>
        <p:nvSpPr>
          <p:cNvPr id="6" name="TextBox 5"/>
          <p:cNvSpPr txBox="1"/>
          <p:nvPr/>
        </p:nvSpPr>
        <p:spPr>
          <a:xfrm>
            <a:off x="-2" y="1159143"/>
            <a:ext cx="5295333" cy="3000821"/>
          </a:xfrm>
          <a:prstGeom prst="rect">
            <a:avLst/>
          </a:prstGeom>
          <a:noFill/>
        </p:spPr>
        <p:txBody>
          <a:bodyPr wrap="square" rtlCol="0">
            <a:spAutoFit/>
          </a:bodyPr>
          <a:lstStyle/>
          <a:p>
            <a:pPr marL="800100" lvl="1" indent="-342900">
              <a:lnSpc>
                <a:spcPct val="150000"/>
              </a:lnSpc>
              <a:buFont typeface="+mj-lt"/>
              <a:buAutoNum type="arabicPeriod"/>
            </a:pPr>
            <a:endParaRPr lang="en-US" dirty="0"/>
          </a:p>
          <a:p>
            <a:pPr marL="800100" lvl="1" indent="-342900">
              <a:lnSpc>
                <a:spcPct val="150000"/>
              </a:lnSpc>
              <a:buFont typeface="Arial" panose="020B0604020202020204" pitchFamily="34" charset="0"/>
              <a:buChar char="•"/>
            </a:pPr>
            <a:endParaRPr lang="en-US" sz="1200" dirty="0"/>
          </a:p>
          <a:p>
            <a:pPr marL="800100" lvl="1" indent="-342900">
              <a:lnSpc>
                <a:spcPct val="150000"/>
              </a:lnSpc>
              <a:buFont typeface="+mj-lt"/>
              <a:buAutoNum type="arabicPeriod"/>
            </a:pPr>
            <a:endParaRPr lang="en-US" dirty="0"/>
          </a:p>
          <a:p>
            <a:pPr marL="800100" lvl="1" indent="-342900">
              <a:lnSpc>
                <a:spcPct val="150000"/>
              </a:lnSpc>
              <a:buFont typeface="+mj-lt"/>
              <a:buAutoNum type="arabicPeriod"/>
            </a:pPr>
            <a:endParaRPr lang="en-US" b="1" dirty="0" smtClean="0"/>
          </a:p>
          <a:p>
            <a:pPr marL="742950" lvl="1" indent="-285750">
              <a:lnSpc>
                <a:spcPct val="150000"/>
              </a:lnSpc>
              <a:buFont typeface="Arial" panose="020B0604020202020204" pitchFamily="34" charset="0"/>
              <a:buChar char="•"/>
            </a:pPr>
            <a:endParaRPr lang="en-US" sz="1200" dirty="0"/>
          </a:p>
          <a:p>
            <a:pPr marL="742950" lvl="1" indent="-285750">
              <a:lnSpc>
                <a:spcPct val="150000"/>
              </a:lnSpc>
              <a:buFont typeface="Arial" panose="020B0604020202020204" pitchFamily="34" charset="0"/>
              <a:buChar char="•"/>
            </a:pPr>
            <a:endParaRPr lang="en-US" sz="1200" dirty="0" smtClean="0"/>
          </a:p>
          <a:p>
            <a:pPr lvl="1">
              <a:lnSpc>
                <a:spcPct val="150000"/>
              </a:lnSpc>
            </a:pPr>
            <a:endParaRPr lang="en-US" dirty="0" smtClean="0"/>
          </a:p>
          <a:p>
            <a:pPr marL="800100" lvl="1" indent="-342900">
              <a:lnSpc>
                <a:spcPct val="150000"/>
              </a:lnSpc>
              <a:buFont typeface="+mj-lt"/>
              <a:buAutoNum type="arabicPeriod"/>
            </a:pPr>
            <a:endParaRPr lang="en-US" dirty="0"/>
          </a:p>
        </p:txBody>
      </p:sp>
      <p:sp>
        <p:nvSpPr>
          <p:cNvPr id="14" name="Rectangle 13"/>
          <p:cNvSpPr/>
          <p:nvPr/>
        </p:nvSpPr>
        <p:spPr>
          <a:xfrm>
            <a:off x="731070" y="1896746"/>
            <a:ext cx="4336229" cy="2215991"/>
          </a:xfrm>
          <a:prstGeom prst="rect">
            <a:avLst/>
          </a:prstGeom>
          <a:solidFill>
            <a:srgbClr val="92D050"/>
          </a:solidFill>
          <a:ln>
            <a:noFill/>
          </a:ln>
          <a:effectLst>
            <a:outerShdw blurRad="44450" dist="63500" dir="5400000" algn="ctr">
              <a:srgbClr val="000000">
                <a:alpha val="32000"/>
              </a:srgbClr>
            </a:outerShdw>
          </a:effectLst>
        </p:spPr>
        <p:txBody>
          <a:bodyPr wrap="square" lIns="0" tIns="182880" rIns="182880" bIns="182880">
            <a:spAutoFit/>
          </a:bodyPr>
          <a:lstStyle/>
          <a:p>
            <a:pPr lvl="1">
              <a:lnSpc>
                <a:spcPct val="150000"/>
              </a:lnSpc>
            </a:pPr>
            <a:r>
              <a:rPr lang="en-US" sz="1600" dirty="0" smtClean="0"/>
              <a:t>What </a:t>
            </a:r>
            <a:r>
              <a:rPr lang="en-US" sz="1600" dirty="0"/>
              <a:t>are the most effective actions the </a:t>
            </a:r>
            <a:r>
              <a:rPr lang="en-US" sz="1600" b="1" dirty="0"/>
              <a:t>regional agencies </a:t>
            </a:r>
            <a:r>
              <a:rPr lang="en-US" sz="1600" dirty="0"/>
              <a:t>can take to support pricing parking policies</a:t>
            </a:r>
            <a:r>
              <a:rPr lang="en-US" sz="1600" dirty="0" smtClean="0"/>
              <a:t>?</a:t>
            </a:r>
          </a:p>
          <a:p>
            <a:pPr marL="800100" lvl="1" indent="-342900">
              <a:lnSpc>
                <a:spcPct val="150000"/>
              </a:lnSpc>
              <a:buFont typeface="+mj-lt"/>
              <a:buAutoNum type="arabicPeriod"/>
            </a:pPr>
            <a:endParaRPr lang="en-US" sz="1600" dirty="0" smtClean="0"/>
          </a:p>
          <a:p>
            <a:pPr marL="800100" lvl="1" indent="-342900">
              <a:lnSpc>
                <a:spcPct val="150000"/>
              </a:lnSpc>
              <a:buFont typeface="+mj-lt"/>
              <a:buAutoNum type="arabicPeriod"/>
            </a:pPr>
            <a:endParaRPr lang="en-US" sz="1600" dirty="0" smtClean="0"/>
          </a:p>
        </p:txBody>
      </p:sp>
      <p:cxnSp>
        <p:nvCxnSpPr>
          <p:cNvPr id="16" name="Straight Connector 15"/>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 y="1159143"/>
            <a:ext cx="5295333" cy="456535"/>
          </a:xfrm>
          <a:prstGeom prst="rect">
            <a:avLst/>
          </a:prstGeom>
          <a:noFill/>
        </p:spPr>
        <p:txBody>
          <a:bodyPr wrap="square" rtlCol="0">
            <a:spAutoFit/>
          </a:bodyPr>
          <a:lstStyle/>
          <a:p>
            <a:pPr lvl="1">
              <a:lnSpc>
                <a:spcPct val="150000"/>
              </a:lnSpc>
            </a:pPr>
            <a:r>
              <a:rPr lang="en-US" b="1" dirty="0" smtClean="0"/>
              <a:t>Policy Questions</a:t>
            </a:r>
            <a:endParaRPr lang="en-US" dirty="0"/>
          </a:p>
        </p:txBody>
      </p:sp>
      <p:pic>
        <p:nvPicPr>
          <p:cNvPr id="12" name="Picture 2" descr="https://cbssanfran.files.wordpress.com/2013/07/171538404_8.jpg?w=594&amp;h=349&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311" y="1043942"/>
            <a:ext cx="3607497" cy="21195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transpogroup.com/wp-content/uploads/2013/10/Parking-Pricing_620.jpg"/>
          <p:cNvPicPr>
            <a:picLocks noChangeAspect="1" noChangeArrowheads="1"/>
          </p:cNvPicPr>
          <p:nvPr/>
        </p:nvPicPr>
        <p:blipFill rotWithShape="1">
          <a:blip r:embed="rId4">
            <a:extLst>
              <a:ext uri="{28A0092B-C50C-407E-A947-70E740481C1C}">
                <a14:useLocalDpi xmlns:a14="http://schemas.microsoft.com/office/drawing/2010/main" val="0"/>
              </a:ext>
            </a:extLst>
          </a:blip>
          <a:srcRect l="38770"/>
          <a:stretch/>
        </p:blipFill>
        <p:spPr bwMode="auto">
          <a:xfrm>
            <a:off x="5144876" y="3274437"/>
            <a:ext cx="3615931"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9630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54</a:t>
            </a:fld>
            <a:endParaRPr lang="en-US"/>
          </a:p>
        </p:txBody>
      </p:sp>
      <p:sp>
        <p:nvSpPr>
          <p:cNvPr id="8" name="Rectangle 7"/>
          <p:cNvSpPr/>
          <p:nvPr/>
        </p:nvSpPr>
        <p:spPr>
          <a:xfrm>
            <a:off x="5050465" y="919943"/>
            <a:ext cx="3712537" cy="4970591"/>
          </a:xfrm>
          <a:prstGeom prst="rect">
            <a:avLst/>
          </a:prstGeom>
          <a:solidFill>
            <a:schemeClr val="bg1">
              <a:lumMod val="85000"/>
            </a:schemeClr>
          </a:solidFill>
          <a:ln>
            <a:noFill/>
          </a:ln>
          <a:effectLst>
            <a:outerShdw blurRad="44450" dist="27940" dir="5400000" algn="ctr">
              <a:srgbClr val="000000">
                <a:alpha val="32000"/>
              </a:srgbClr>
            </a:outerShdw>
          </a:effectLst>
        </p:spPr>
        <p:txBody>
          <a:bodyPr wrap="square" lIns="182880" tIns="182880" rIns="182880" bIns="182880">
            <a:spAutoFit/>
          </a:bodyPr>
          <a:lstStyle/>
          <a:p>
            <a:pPr hangingPunct="0">
              <a:spcAft>
                <a:spcPts val="600"/>
              </a:spcAft>
            </a:pPr>
            <a:r>
              <a:rPr lang="en-US" sz="1400" b="1" dirty="0"/>
              <a:t>Applications &amp; Best Practices</a:t>
            </a:r>
            <a:endParaRPr lang="en-US" sz="1400" dirty="0"/>
          </a:p>
          <a:p>
            <a:pPr marL="285750" lvl="0" indent="-285750">
              <a:buFont typeface="Arial" panose="020B0604020202020204" pitchFamily="34" charset="0"/>
              <a:buChar char="•"/>
            </a:pPr>
            <a:r>
              <a:rPr lang="en-US" sz="1400" dirty="0"/>
              <a:t>Parking Requirement Reform to Create a basis for Pricing</a:t>
            </a:r>
          </a:p>
          <a:p>
            <a:pPr marL="285750" lvl="0" indent="-285750">
              <a:buFont typeface="Arial" panose="020B0604020202020204" pitchFamily="34" charset="0"/>
              <a:buChar char="•"/>
            </a:pPr>
            <a:r>
              <a:rPr lang="en-US" sz="1400" dirty="0"/>
              <a:t>Repurposing Parking Supply to Create a Basis for Pricing </a:t>
            </a:r>
          </a:p>
          <a:p>
            <a:pPr marL="285750" lvl="0" indent="-285750">
              <a:buFont typeface="Arial" panose="020B0604020202020204" pitchFamily="34" charset="0"/>
              <a:buChar char="•"/>
            </a:pPr>
            <a:r>
              <a:rPr lang="en-US" sz="1400" dirty="0"/>
              <a:t>Parking Taxes in the City of Los Angeles</a:t>
            </a:r>
          </a:p>
          <a:p>
            <a:pPr marL="285750" lvl="0" indent="-285750">
              <a:buFont typeface="Arial" panose="020B0604020202020204" pitchFamily="34" charset="0"/>
              <a:buChar char="•"/>
            </a:pPr>
            <a:r>
              <a:rPr lang="en-US" sz="1400" dirty="0"/>
              <a:t>Partnerships with Entities Facing Parking Shortages </a:t>
            </a:r>
          </a:p>
          <a:p>
            <a:pPr marL="285750" lvl="0" indent="-285750">
              <a:buFont typeface="Arial" panose="020B0604020202020204" pitchFamily="34" charset="0"/>
              <a:buChar char="•"/>
            </a:pPr>
            <a:r>
              <a:rPr lang="en-US" sz="1400" dirty="0"/>
              <a:t>Climate Initiatives Program</a:t>
            </a:r>
          </a:p>
          <a:p>
            <a:pPr marL="285750" lvl="0" indent="-285750">
              <a:buFont typeface="Arial" panose="020B0604020202020204" pitchFamily="34" charset="0"/>
              <a:buChar char="•"/>
            </a:pPr>
            <a:r>
              <a:rPr lang="en-US" sz="1400" dirty="0"/>
              <a:t>PDA Planning and Plan Bay Area</a:t>
            </a:r>
          </a:p>
          <a:p>
            <a:pPr marL="285750" lvl="0" indent="-285750">
              <a:buFont typeface="Arial" panose="020B0604020202020204" pitchFamily="34" charset="0"/>
              <a:buChar char="•"/>
            </a:pPr>
            <a:r>
              <a:rPr lang="en-US" sz="1400" dirty="0"/>
              <a:t>MTC’s Resolution 3434 TOD Policy</a:t>
            </a:r>
          </a:p>
          <a:p>
            <a:pPr marL="285750" lvl="0" indent="-285750">
              <a:buFont typeface="Arial" panose="020B0604020202020204" pitchFamily="34" charset="0"/>
              <a:buChar char="•"/>
            </a:pPr>
            <a:r>
              <a:rPr lang="en-US" sz="1400" dirty="0"/>
              <a:t>The Bay Area Regional Prosperity Plan</a:t>
            </a:r>
          </a:p>
          <a:p>
            <a:pPr marL="285750" lvl="0" indent="-285750">
              <a:buFont typeface="Arial" panose="020B0604020202020204" pitchFamily="34" charset="0"/>
              <a:buChar char="•"/>
            </a:pPr>
            <a:r>
              <a:rPr lang="en-US" sz="1400" dirty="0"/>
              <a:t>CEQA reform with SB 743</a:t>
            </a:r>
          </a:p>
          <a:p>
            <a:pPr marL="285750" lvl="0" indent="-285750">
              <a:buFont typeface="Arial" panose="020B0604020202020204" pitchFamily="34" charset="0"/>
              <a:buChar char="•"/>
            </a:pPr>
            <a:r>
              <a:rPr lang="en-US" sz="1400" dirty="0"/>
              <a:t>The Commuter Benefits Program</a:t>
            </a:r>
          </a:p>
          <a:p>
            <a:pPr marL="285750" lvl="0" indent="-285750">
              <a:buFont typeface="Arial" panose="020B0604020202020204" pitchFamily="34" charset="0"/>
              <a:buChar char="•"/>
            </a:pPr>
            <a:r>
              <a:rPr lang="en-US" sz="1400" dirty="0" err="1"/>
              <a:t>TransitLink</a:t>
            </a:r>
            <a:r>
              <a:rPr lang="en-US" sz="1400" dirty="0"/>
              <a:t> for TOD (T4T) Pilot Program</a:t>
            </a:r>
          </a:p>
          <a:p>
            <a:pPr marL="285750" lvl="0" indent="-285750">
              <a:buFont typeface="Arial" panose="020B0604020202020204" pitchFamily="34" charset="0"/>
              <a:buChar char="•"/>
            </a:pPr>
            <a:r>
              <a:rPr lang="en-US" sz="1400" dirty="0"/>
              <a:t>Policy Tools to address employee and resident </a:t>
            </a:r>
            <a:r>
              <a:rPr lang="en-US" sz="1400" dirty="0" smtClean="0"/>
              <a:t>dynamics</a:t>
            </a:r>
          </a:p>
          <a:p>
            <a:pPr marL="285750" lvl="0" indent="-285750">
              <a:buFont typeface="Arial" panose="020B0604020202020204" pitchFamily="34" charset="0"/>
              <a:buChar char="•"/>
            </a:pPr>
            <a:endParaRPr lang="en-US" sz="1400" dirty="0"/>
          </a:p>
        </p:txBody>
      </p:sp>
      <p:sp>
        <p:nvSpPr>
          <p:cNvPr id="15" name="TextBox 14"/>
          <p:cNvSpPr txBox="1"/>
          <p:nvPr/>
        </p:nvSpPr>
        <p:spPr>
          <a:xfrm>
            <a:off x="-2" y="772386"/>
            <a:ext cx="5295333" cy="923330"/>
          </a:xfrm>
          <a:prstGeom prst="rect">
            <a:avLst/>
          </a:prstGeom>
          <a:noFill/>
        </p:spPr>
        <p:txBody>
          <a:bodyPr wrap="square" rtlCol="0">
            <a:spAutoFit/>
          </a:bodyPr>
          <a:lstStyle/>
          <a:p>
            <a:pPr lvl="1">
              <a:lnSpc>
                <a:spcPct val="150000"/>
              </a:lnSpc>
            </a:pPr>
            <a:r>
              <a:rPr lang="en-US" b="1" dirty="0" smtClean="0"/>
              <a:t>Methods</a:t>
            </a:r>
          </a:p>
          <a:p>
            <a:pPr lvl="1">
              <a:lnSpc>
                <a:spcPct val="150000"/>
              </a:lnSpc>
            </a:pPr>
            <a:endParaRPr lang="en-US" dirty="0"/>
          </a:p>
        </p:txBody>
      </p:sp>
      <p:sp>
        <p:nvSpPr>
          <p:cNvPr id="5" name="Rectangle 4"/>
          <p:cNvSpPr/>
          <p:nvPr/>
        </p:nvSpPr>
        <p:spPr>
          <a:xfrm>
            <a:off x="133350" y="1424434"/>
            <a:ext cx="4572000" cy="4616648"/>
          </a:xfrm>
          <a:prstGeom prst="rect">
            <a:avLst/>
          </a:prstGeom>
        </p:spPr>
        <p:txBody>
          <a:bodyPr>
            <a:spAutoFit/>
          </a:bodyPr>
          <a:lstStyle/>
          <a:p>
            <a:pPr marL="285750" indent="-285750">
              <a:lnSpc>
                <a:spcPct val="150000"/>
              </a:lnSpc>
              <a:buFont typeface="Arial" panose="020B0604020202020204" pitchFamily="34" charset="0"/>
              <a:buChar char="•"/>
            </a:pPr>
            <a:r>
              <a:rPr lang="en-US" sz="1400" dirty="0">
                <a:solidFill>
                  <a:schemeClr val="tx2"/>
                </a:solidFill>
              </a:rPr>
              <a:t>Analyses of potential </a:t>
            </a:r>
            <a:r>
              <a:rPr lang="en-US" sz="1400" dirty="0" smtClean="0">
                <a:solidFill>
                  <a:schemeClr val="tx2"/>
                </a:solidFill>
              </a:rPr>
              <a:t>regional actions, </a:t>
            </a:r>
            <a:r>
              <a:rPr lang="en-US" sz="1400" dirty="0">
                <a:solidFill>
                  <a:schemeClr val="tx2"/>
                </a:solidFill>
              </a:rPr>
              <a:t>including brainstorming meetings with MTC staff. </a:t>
            </a:r>
            <a:br>
              <a:rPr lang="en-US" sz="1400" dirty="0">
                <a:solidFill>
                  <a:schemeClr val="tx2"/>
                </a:solidFill>
              </a:rPr>
            </a:br>
            <a:endParaRPr lang="en-US" sz="1400" dirty="0">
              <a:solidFill>
                <a:schemeClr val="tx2"/>
              </a:solidFill>
            </a:endParaRPr>
          </a:p>
          <a:p>
            <a:pPr marL="285750" indent="-285750">
              <a:lnSpc>
                <a:spcPct val="150000"/>
              </a:lnSpc>
              <a:buFont typeface="Arial" panose="020B0604020202020204" pitchFamily="34" charset="0"/>
              <a:buChar char="•"/>
            </a:pPr>
            <a:r>
              <a:rPr lang="en-US" sz="1400" dirty="0">
                <a:solidFill>
                  <a:schemeClr val="tx2"/>
                </a:solidFill>
              </a:rPr>
              <a:t>MTC Commissioners will be briefed and consulted. </a:t>
            </a:r>
          </a:p>
          <a:p>
            <a:pPr marL="285750" indent="-285750">
              <a:lnSpc>
                <a:spcPct val="150000"/>
              </a:lnSpc>
              <a:buFont typeface="Arial" panose="020B0604020202020204" pitchFamily="34" charset="0"/>
              <a:buChar char="•"/>
            </a:pPr>
            <a:endParaRPr lang="en-US" sz="1400" dirty="0">
              <a:solidFill>
                <a:schemeClr val="tx2"/>
              </a:solidFill>
            </a:endParaRPr>
          </a:p>
          <a:p>
            <a:pPr marL="285750" indent="-285750">
              <a:lnSpc>
                <a:spcPct val="150000"/>
              </a:lnSpc>
              <a:buFont typeface="Arial" panose="020B0604020202020204" pitchFamily="34" charset="0"/>
              <a:buChar char="•"/>
            </a:pPr>
            <a:r>
              <a:rPr lang="en-US" sz="1400" dirty="0">
                <a:solidFill>
                  <a:schemeClr val="tx2"/>
                </a:solidFill>
              </a:rPr>
              <a:t>Public perceptions and responses are important – review recent local experiences with changes in parking pricing policies</a:t>
            </a:r>
            <a:br>
              <a:rPr lang="en-US" sz="1400" dirty="0">
                <a:solidFill>
                  <a:schemeClr val="tx2"/>
                </a:solidFill>
              </a:rPr>
            </a:br>
            <a:endParaRPr lang="en-US" sz="1400" dirty="0">
              <a:solidFill>
                <a:schemeClr val="tx2"/>
              </a:solidFill>
            </a:endParaRPr>
          </a:p>
          <a:p>
            <a:pPr marL="285750" indent="-285750">
              <a:lnSpc>
                <a:spcPct val="150000"/>
              </a:lnSpc>
              <a:buFont typeface="Arial" panose="020B0604020202020204" pitchFamily="34" charset="0"/>
              <a:buChar char="•"/>
            </a:pPr>
            <a:r>
              <a:rPr lang="en-US" sz="1400" dirty="0">
                <a:solidFill>
                  <a:schemeClr val="tx2"/>
                </a:solidFill>
              </a:rPr>
              <a:t>Your thoughts regarding potential policies will be incorporated. Opportunity for your input will continue over the summer</a:t>
            </a:r>
            <a:r>
              <a:rPr lang="en-US" sz="1400" dirty="0" smtClean="0">
                <a:solidFill>
                  <a:schemeClr val="tx2"/>
                </a:solidFill>
              </a:rPr>
              <a:t>.</a:t>
            </a:r>
          </a:p>
          <a:p>
            <a:pPr marL="285750" indent="-285750">
              <a:lnSpc>
                <a:spcPct val="150000"/>
              </a:lnSpc>
              <a:buFont typeface="Arial" panose="020B0604020202020204" pitchFamily="34" charset="0"/>
              <a:buChar char="•"/>
            </a:pPr>
            <a:endParaRPr lang="en-US" sz="1400" dirty="0">
              <a:solidFill>
                <a:schemeClr val="tx2"/>
              </a:solidFill>
            </a:endParaRPr>
          </a:p>
          <a:p>
            <a:pPr marL="285750" indent="-285750">
              <a:lnSpc>
                <a:spcPct val="150000"/>
              </a:lnSpc>
              <a:buFont typeface="Arial" panose="020B0604020202020204" pitchFamily="34" charset="0"/>
              <a:buChar char="•"/>
            </a:pPr>
            <a:r>
              <a:rPr lang="en-US" sz="1400" dirty="0">
                <a:solidFill>
                  <a:schemeClr val="tx2"/>
                </a:solidFill>
              </a:rPr>
              <a:t>These questions will be a focus of the expert panel. </a:t>
            </a:r>
            <a:endParaRPr lang="en-US" sz="1600" dirty="0">
              <a:solidFill>
                <a:schemeClr val="tx2"/>
              </a:solidFill>
            </a:endParaRPr>
          </a:p>
        </p:txBody>
      </p:sp>
      <p:sp>
        <p:nvSpPr>
          <p:cNvPr id="9" name="Title 1"/>
          <p:cNvSpPr txBox="1">
            <a:spLocks/>
          </p:cNvSpPr>
          <p:nvPr/>
        </p:nvSpPr>
        <p:spPr bwMode="auto">
          <a:xfrm>
            <a:off x="-181303" y="12976"/>
            <a:ext cx="8666084" cy="5579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0000" lnSpcReduction="20000"/>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marL="800100" lvl="1" indent="-342900" algn="l">
              <a:lnSpc>
                <a:spcPct val="150000"/>
              </a:lnSpc>
            </a:pPr>
            <a:r>
              <a:rPr lang="en-US" sz="2400" b="1" kern="0" dirty="0" smtClean="0">
                <a:solidFill>
                  <a:schemeClr val="accent1"/>
                </a:solidFill>
              </a:rPr>
              <a:t>#5  REGIONAL POLICIES</a:t>
            </a:r>
            <a:endParaRPr lang="en-US" sz="2400" b="1" kern="0" dirty="0">
              <a:solidFill>
                <a:schemeClr val="accent1"/>
              </a:solidFill>
            </a:endParaRPr>
          </a:p>
        </p:txBody>
      </p:sp>
      <p:cxnSp>
        <p:nvCxnSpPr>
          <p:cNvPr id="12" name="Straight Connector 11"/>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7664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55</a:t>
            </a:fld>
            <a:endParaRPr lang="en-US"/>
          </a:p>
        </p:txBody>
      </p:sp>
      <p:sp>
        <p:nvSpPr>
          <p:cNvPr id="10" name="TextBox 9"/>
          <p:cNvSpPr txBox="1"/>
          <p:nvPr/>
        </p:nvSpPr>
        <p:spPr>
          <a:xfrm>
            <a:off x="121296" y="992074"/>
            <a:ext cx="5147933" cy="1061829"/>
          </a:xfrm>
          <a:prstGeom prst="rect">
            <a:avLst/>
          </a:prstGeom>
          <a:noFill/>
        </p:spPr>
        <p:txBody>
          <a:bodyPr wrap="square" rtlCol="0">
            <a:spAutoFit/>
          </a:bodyPr>
          <a:lstStyle/>
          <a:p>
            <a:pPr lvl="1">
              <a:lnSpc>
                <a:spcPct val="150000"/>
              </a:lnSpc>
            </a:pPr>
            <a:r>
              <a:rPr lang="en-US" dirty="0" smtClean="0"/>
              <a:t>Findings &amp; Potential Regional Policy Actions</a:t>
            </a:r>
          </a:p>
          <a:p>
            <a:pPr hangingPunct="0"/>
            <a:r>
              <a:rPr lang="en-US" dirty="0"/>
              <a:t/>
            </a:r>
            <a:br>
              <a:rPr lang="en-US" dirty="0"/>
            </a:br>
            <a:endParaRPr lang="en-US" dirty="0"/>
          </a:p>
        </p:txBody>
      </p:sp>
      <p:sp>
        <p:nvSpPr>
          <p:cNvPr id="6"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#5  REGIONAL POLICIES</a:t>
            </a:r>
            <a:endParaRPr lang="en-US" sz="2400" b="1" dirty="0">
              <a:solidFill>
                <a:schemeClr val="accent1"/>
              </a:solidFill>
            </a:endParaRPr>
          </a:p>
        </p:txBody>
      </p:sp>
      <p:cxnSp>
        <p:nvCxnSpPr>
          <p:cNvPr id="7" name="Straight Connector 6"/>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98722" y="1522988"/>
            <a:ext cx="4670508" cy="5078313"/>
          </a:xfrm>
          <a:prstGeom prst="rect">
            <a:avLst/>
          </a:prstGeom>
          <a:solidFill>
            <a:srgbClr val="A8DADC"/>
          </a:solidFill>
          <a:ln>
            <a:noFill/>
          </a:ln>
          <a:effectLst>
            <a:outerShdw blurRad="44450" dist="63500" dir="5400000" algn="ctr">
              <a:srgbClr val="000000">
                <a:alpha val="32000"/>
              </a:srgbClr>
            </a:outerShdw>
          </a:effectLst>
        </p:spPr>
        <p:txBody>
          <a:bodyPr wrap="square" lIns="182880" tIns="182880" rIns="182880" bIns="182880">
            <a:spAutoFit/>
          </a:bodyPr>
          <a:lstStyle/>
          <a:p>
            <a:pPr marL="342900" indent="-342900" hangingPunct="0">
              <a:buFont typeface="+mj-lt"/>
              <a:buAutoNum type="arabicPeriod"/>
            </a:pPr>
            <a:r>
              <a:rPr lang="en-US" dirty="0">
                <a:solidFill>
                  <a:schemeClr val="tx2"/>
                </a:solidFill>
              </a:rPr>
              <a:t>Funding parking assistance for regional database &amp; tool development, planning and policy </a:t>
            </a:r>
            <a:r>
              <a:rPr lang="en-US" dirty="0" smtClean="0">
                <a:solidFill>
                  <a:schemeClr val="tx2"/>
                </a:solidFill>
              </a:rPr>
              <a:t>development</a:t>
            </a:r>
          </a:p>
          <a:p>
            <a:pPr marL="342900" indent="-342900" hangingPunct="0">
              <a:buFont typeface="+mj-lt"/>
              <a:buAutoNum type="arabicPeriod"/>
            </a:pPr>
            <a:endParaRPr lang="en-US" dirty="0">
              <a:solidFill>
                <a:schemeClr val="tx2"/>
              </a:solidFill>
            </a:endParaRPr>
          </a:p>
          <a:p>
            <a:pPr marL="342900" indent="-342900" hangingPunct="0">
              <a:buFont typeface="+mj-lt"/>
              <a:buAutoNum type="arabicPeriod"/>
            </a:pPr>
            <a:r>
              <a:rPr lang="en-US" dirty="0">
                <a:solidFill>
                  <a:schemeClr val="tx2"/>
                </a:solidFill>
              </a:rPr>
              <a:t>Funding local and regional (corridor) parking implementation strategies </a:t>
            </a:r>
            <a:endParaRPr lang="en-US" dirty="0" smtClean="0">
              <a:solidFill>
                <a:schemeClr val="tx2"/>
              </a:solidFill>
            </a:endParaRPr>
          </a:p>
          <a:p>
            <a:pPr marL="342900" indent="-342900" hangingPunct="0">
              <a:buFont typeface="+mj-lt"/>
              <a:buAutoNum type="arabicPeriod"/>
            </a:pPr>
            <a:endParaRPr lang="en-US" dirty="0">
              <a:solidFill>
                <a:schemeClr val="tx2"/>
              </a:solidFill>
            </a:endParaRPr>
          </a:p>
          <a:p>
            <a:pPr marL="342900" indent="-342900" hangingPunct="0">
              <a:buFont typeface="+mj-lt"/>
              <a:buAutoNum type="arabicPeriod"/>
            </a:pPr>
            <a:r>
              <a:rPr lang="en-US" dirty="0" smtClean="0">
                <a:solidFill>
                  <a:schemeClr val="tx2"/>
                </a:solidFill>
              </a:rPr>
              <a:t>Regional </a:t>
            </a:r>
            <a:r>
              <a:rPr lang="en-US" dirty="0">
                <a:solidFill>
                  <a:schemeClr val="tx2"/>
                </a:solidFill>
              </a:rPr>
              <a:t>parking fee for congestion reduction and GHG reduction purposes</a:t>
            </a:r>
            <a:r>
              <a:rPr lang="en-US" dirty="0" smtClean="0">
                <a:solidFill>
                  <a:schemeClr val="tx2"/>
                </a:solidFill>
              </a:rPr>
              <a:t>.</a:t>
            </a:r>
          </a:p>
          <a:p>
            <a:pPr marL="342900" indent="-342900" hangingPunct="0">
              <a:buFont typeface="+mj-lt"/>
              <a:buAutoNum type="arabicPeriod"/>
            </a:pPr>
            <a:endParaRPr lang="en-US" dirty="0">
              <a:solidFill>
                <a:schemeClr val="tx2"/>
              </a:solidFill>
            </a:endParaRPr>
          </a:p>
          <a:p>
            <a:pPr marL="342900" indent="-342900" hangingPunct="0">
              <a:buFont typeface="+mj-lt"/>
              <a:buAutoNum type="arabicPeriod"/>
            </a:pPr>
            <a:r>
              <a:rPr lang="en-US" dirty="0">
                <a:solidFill>
                  <a:schemeClr val="tx2"/>
                </a:solidFill>
              </a:rPr>
              <a:t>Develop regional parking management system plan for local jurisdictions</a:t>
            </a:r>
            <a:r>
              <a:rPr lang="en-US" dirty="0" smtClean="0">
                <a:solidFill>
                  <a:schemeClr val="tx2"/>
                </a:solidFill>
              </a:rPr>
              <a:t>.</a:t>
            </a:r>
          </a:p>
          <a:p>
            <a:pPr marL="342900" indent="-342900" hangingPunct="0">
              <a:buFont typeface="+mj-lt"/>
              <a:buAutoNum type="arabicPeriod"/>
            </a:pPr>
            <a:endParaRPr lang="en-US" dirty="0">
              <a:solidFill>
                <a:schemeClr val="tx2"/>
              </a:solidFill>
            </a:endParaRPr>
          </a:p>
          <a:p>
            <a:pPr marL="342900" indent="-342900" hangingPunct="0">
              <a:buFont typeface="+mj-lt"/>
              <a:buAutoNum type="arabicPeriod"/>
            </a:pPr>
            <a:r>
              <a:rPr lang="en-US" dirty="0">
                <a:solidFill>
                  <a:schemeClr val="tx2"/>
                </a:solidFill>
              </a:rPr>
              <a:t>Regionally monitor local strategies, summarize, analyze and provide financial support.</a:t>
            </a:r>
            <a:endParaRPr lang="en-US" dirty="0"/>
          </a:p>
        </p:txBody>
      </p:sp>
      <p:pic>
        <p:nvPicPr>
          <p:cNvPr id="4098" name="Picture 2" descr="https://i.vimeocdn.com/video/497061762_640.jpg"/>
          <p:cNvPicPr>
            <a:picLocks noChangeAspect="1" noChangeArrowheads="1"/>
          </p:cNvPicPr>
          <p:nvPr/>
        </p:nvPicPr>
        <p:blipFill rotWithShape="1">
          <a:blip r:embed="rId3">
            <a:extLst>
              <a:ext uri="{28A0092B-C50C-407E-A947-70E740481C1C}">
                <a14:useLocalDpi xmlns:a14="http://schemas.microsoft.com/office/drawing/2010/main" val="0"/>
              </a:ext>
            </a:extLst>
          </a:blip>
          <a:srcRect l="45304" r="10599"/>
          <a:stretch/>
        </p:blipFill>
        <p:spPr bwMode="auto">
          <a:xfrm>
            <a:off x="5796665" y="1898382"/>
            <a:ext cx="2688116"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6058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4063"/>
          </a:xfrm>
          <a:noFill/>
        </p:spPr>
        <p:txBody>
          <a:bodyPr>
            <a:normAutofit/>
          </a:bodyPr>
          <a:lstStyle/>
          <a:p>
            <a:pPr marL="800100" lvl="1" indent="-342900" algn="l">
              <a:lnSpc>
                <a:spcPct val="150000"/>
              </a:lnSpc>
            </a:pPr>
            <a:r>
              <a:rPr lang="en-US" sz="2400" b="1" dirty="0" smtClean="0">
                <a:solidFill>
                  <a:schemeClr val="accent1"/>
                </a:solidFill>
              </a:rPr>
              <a:t>#6  ENACTING PRICING POLICIES</a:t>
            </a:r>
            <a:endParaRPr lang="en-US" sz="2400" b="1" dirty="0">
              <a:solidFill>
                <a:schemeClr val="accent1"/>
              </a:solidFill>
            </a:endParaRPr>
          </a:p>
        </p:txBody>
      </p:sp>
      <p:sp>
        <p:nvSpPr>
          <p:cNvPr id="4" name="Slide Number Placeholder 3"/>
          <p:cNvSpPr>
            <a:spLocks noGrp="1"/>
          </p:cNvSpPr>
          <p:nvPr>
            <p:ph type="sldNum" sz="quarter" idx="15"/>
          </p:nvPr>
        </p:nvSpPr>
        <p:spPr/>
        <p:txBody>
          <a:bodyPr/>
          <a:lstStyle/>
          <a:p>
            <a:fld id="{0713EEDF-9BF7-4102-8C65-26C8316F49FD}" type="slidenum">
              <a:rPr lang="en-US" smtClean="0"/>
              <a:t>56</a:t>
            </a:fld>
            <a:endParaRPr lang="en-US"/>
          </a:p>
        </p:txBody>
      </p:sp>
      <p:sp>
        <p:nvSpPr>
          <p:cNvPr id="7" name="Text Placeholder 6"/>
          <p:cNvSpPr>
            <a:spLocks noGrp="1"/>
          </p:cNvSpPr>
          <p:nvPr>
            <p:ph type="body" sz="quarter" idx="16"/>
          </p:nvPr>
        </p:nvSpPr>
        <p:spPr/>
        <p:txBody>
          <a:bodyPr/>
          <a:lstStyle/>
          <a:p>
            <a:endParaRPr lang="en-US"/>
          </a:p>
        </p:txBody>
      </p:sp>
      <p:sp>
        <p:nvSpPr>
          <p:cNvPr id="6" name="TextBox 5"/>
          <p:cNvSpPr txBox="1"/>
          <p:nvPr/>
        </p:nvSpPr>
        <p:spPr>
          <a:xfrm>
            <a:off x="-2" y="1159143"/>
            <a:ext cx="5295333" cy="3000821"/>
          </a:xfrm>
          <a:prstGeom prst="rect">
            <a:avLst/>
          </a:prstGeom>
          <a:noFill/>
        </p:spPr>
        <p:txBody>
          <a:bodyPr wrap="square" rtlCol="0">
            <a:spAutoFit/>
          </a:bodyPr>
          <a:lstStyle/>
          <a:p>
            <a:pPr marL="800100" lvl="1" indent="-342900">
              <a:lnSpc>
                <a:spcPct val="150000"/>
              </a:lnSpc>
              <a:buFont typeface="+mj-lt"/>
              <a:buAutoNum type="arabicPeriod"/>
            </a:pPr>
            <a:endParaRPr lang="en-US" dirty="0"/>
          </a:p>
          <a:p>
            <a:pPr marL="800100" lvl="1" indent="-342900">
              <a:lnSpc>
                <a:spcPct val="150000"/>
              </a:lnSpc>
              <a:buFont typeface="Arial" panose="020B0604020202020204" pitchFamily="34" charset="0"/>
              <a:buChar char="•"/>
            </a:pPr>
            <a:endParaRPr lang="en-US" sz="1200" dirty="0"/>
          </a:p>
          <a:p>
            <a:pPr marL="800100" lvl="1" indent="-342900">
              <a:lnSpc>
                <a:spcPct val="150000"/>
              </a:lnSpc>
              <a:buFont typeface="+mj-lt"/>
              <a:buAutoNum type="arabicPeriod"/>
            </a:pPr>
            <a:endParaRPr lang="en-US" dirty="0"/>
          </a:p>
          <a:p>
            <a:pPr marL="800100" lvl="1" indent="-342900">
              <a:lnSpc>
                <a:spcPct val="150000"/>
              </a:lnSpc>
              <a:buFont typeface="+mj-lt"/>
              <a:buAutoNum type="arabicPeriod"/>
            </a:pPr>
            <a:endParaRPr lang="en-US" b="1" dirty="0" smtClean="0"/>
          </a:p>
          <a:p>
            <a:pPr marL="742950" lvl="1" indent="-285750">
              <a:lnSpc>
                <a:spcPct val="150000"/>
              </a:lnSpc>
              <a:buFont typeface="Arial" panose="020B0604020202020204" pitchFamily="34" charset="0"/>
              <a:buChar char="•"/>
            </a:pPr>
            <a:endParaRPr lang="en-US" sz="1200" dirty="0"/>
          </a:p>
          <a:p>
            <a:pPr marL="742950" lvl="1" indent="-285750">
              <a:lnSpc>
                <a:spcPct val="150000"/>
              </a:lnSpc>
              <a:buFont typeface="Arial" panose="020B0604020202020204" pitchFamily="34" charset="0"/>
              <a:buChar char="•"/>
            </a:pPr>
            <a:endParaRPr lang="en-US" sz="1200" dirty="0" smtClean="0"/>
          </a:p>
          <a:p>
            <a:pPr lvl="1">
              <a:lnSpc>
                <a:spcPct val="150000"/>
              </a:lnSpc>
            </a:pPr>
            <a:endParaRPr lang="en-US" dirty="0" smtClean="0"/>
          </a:p>
          <a:p>
            <a:pPr marL="800100" lvl="1" indent="-342900">
              <a:lnSpc>
                <a:spcPct val="150000"/>
              </a:lnSpc>
              <a:buFont typeface="+mj-lt"/>
              <a:buAutoNum type="arabicPeriod"/>
            </a:pPr>
            <a:endParaRPr lang="en-US" dirty="0"/>
          </a:p>
        </p:txBody>
      </p:sp>
      <p:sp>
        <p:nvSpPr>
          <p:cNvPr id="14" name="Rectangle 13"/>
          <p:cNvSpPr/>
          <p:nvPr/>
        </p:nvSpPr>
        <p:spPr>
          <a:xfrm>
            <a:off x="620902" y="1870837"/>
            <a:ext cx="4336229" cy="2585323"/>
          </a:xfrm>
          <a:prstGeom prst="rect">
            <a:avLst/>
          </a:prstGeom>
          <a:solidFill>
            <a:srgbClr val="92D050"/>
          </a:solidFill>
          <a:ln>
            <a:noFill/>
          </a:ln>
          <a:effectLst>
            <a:outerShdw blurRad="44450" dist="63500" dir="5400000" algn="ctr">
              <a:srgbClr val="000000">
                <a:alpha val="32000"/>
              </a:srgbClr>
            </a:outerShdw>
          </a:effectLst>
        </p:spPr>
        <p:txBody>
          <a:bodyPr wrap="square" lIns="0" tIns="182880" rIns="182880" bIns="182880">
            <a:spAutoFit/>
          </a:bodyPr>
          <a:lstStyle/>
          <a:p>
            <a:pPr lvl="1">
              <a:lnSpc>
                <a:spcPct val="150000"/>
              </a:lnSpc>
            </a:pPr>
            <a:endParaRPr lang="en-US" sz="1600" dirty="0" smtClean="0"/>
          </a:p>
          <a:p>
            <a:pPr lvl="1">
              <a:lnSpc>
                <a:spcPct val="150000"/>
              </a:lnSpc>
            </a:pPr>
            <a:r>
              <a:rPr lang="en-US" sz="1600" dirty="0"/>
              <a:t>W</a:t>
            </a:r>
            <a:r>
              <a:rPr lang="en-US" sz="1600" dirty="0" smtClean="0"/>
              <a:t>hat are the conditions, public perception, and specific approaches to </a:t>
            </a:r>
            <a:r>
              <a:rPr lang="en-US" sz="1600" dirty="0"/>
              <a:t>enact or enforce various priced parking </a:t>
            </a:r>
            <a:r>
              <a:rPr lang="en-US" sz="1600" dirty="0" smtClean="0"/>
              <a:t>policies? </a:t>
            </a:r>
          </a:p>
          <a:p>
            <a:pPr marL="800100" lvl="1" indent="-342900">
              <a:lnSpc>
                <a:spcPct val="150000"/>
              </a:lnSpc>
              <a:buFont typeface="+mj-lt"/>
              <a:buAutoNum type="arabicPeriod"/>
            </a:pPr>
            <a:endParaRPr lang="en-US" sz="1600" dirty="0" smtClean="0"/>
          </a:p>
        </p:txBody>
      </p:sp>
      <p:cxnSp>
        <p:nvCxnSpPr>
          <p:cNvPr id="16" name="Straight Connector 15"/>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 y="1159143"/>
            <a:ext cx="5295333" cy="456535"/>
          </a:xfrm>
          <a:prstGeom prst="rect">
            <a:avLst/>
          </a:prstGeom>
          <a:noFill/>
        </p:spPr>
        <p:txBody>
          <a:bodyPr wrap="square" rtlCol="0">
            <a:spAutoFit/>
          </a:bodyPr>
          <a:lstStyle/>
          <a:p>
            <a:pPr lvl="1">
              <a:lnSpc>
                <a:spcPct val="150000"/>
              </a:lnSpc>
            </a:pPr>
            <a:r>
              <a:rPr lang="en-US" b="1" dirty="0" smtClean="0"/>
              <a:t>Policy Questions</a:t>
            </a:r>
            <a:endParaRPr lang="en-US" dirty="0"/>
          </a:p>
        </p:txBody>
      </p:sp>
      <p:pic>
        <p:nvPicPr>
          <p:cNvPr id="4098" name="Picture 2" descr="http://resources1.news.com.au/images/2014/09/26/1227071/971081-3206be32-4556-11e4-b825-358781d10ee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644" y="999161"/>
            <a:ext cx="3607497" cy="20312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farm5.staticflickr.com/4029/4567757797_28b322cd49_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644" y="3247930"/>
            <a:ext cx="3638020" cy="241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2313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757146"/>
          </a:xfrm>
          <a:noFill/>
        </p:spPr>
        <p:txBody>
          <a:bodyPr>
            <a:normAutofit/>
          </a:bodyPr>
          <a:lstStyle/>
          <a:p>
            <a:pPr marL="800100" lvl="1" indent="-342900" algn="l">
              <a:lnSpc>
                <a:spcPct val="150000"/>
              </a:lnSpc>
            </a:pPr>
            <a:r>
              <a:rPr lang="en-US" sz="2400" b="1" dirty="0" smtClean="0">
                <a:solidFill>
                  <a:schemeClr val="accent1"/>
                </a:solidFill>
              </a:rPr>
              <a:t>#6  ENACTING PRICING POLICIES</a:t>
            </a:r>
            <a:endParaRPr lang="en-US" sz="2400" b="1" dirty="0">
              <a:solidFill>
                <a:schemeClr val="accent1"/>
              </a:solidFill>
            </a:endParaRPr>
          </a:p>
        </p:txBody>
      </p:sp>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566341" y="570957"/>
            <a:ext cx="3901440" cy="2926080"/>
          </a:xfrm>
        </p:spPr>
      </p:pic>
      <p:sp>
        <p:nvSpPr>
          <p:cNvPr id="4" name="Slide Number Placeholder 3"/>
          <p:cNvSpPr>
            <a:spLocks noGrp="1"/>
          </p:cNvSpPr>
          <p:nvPr>
            <p:ph type="sldNum" sz="quarter" idx="15"/>
          </p:nvPr>
        </p:nvSpPr>
        <p:spPr/>
        <p:txBody>
          <a:bodyPr/>
          <a:lstStyle/>
          <a:p>
            <a:fld id="{0713EEDF-9BF7-4102-8C65-26C8316F49FD}" type="slidenum">
              <a:rPr lang="en-US" smtClean="0"/>
              <a:t>57</a:t>
            </a:fld>
            <a:endParaRPr lang="en-US"/>
          </a:p>
        </p:txBody>
      </p:sp>
      <p:sp>
        <p:nvSpPr>
          <p:cNvPr id="10" name="TextBox 9"/>
          <p:cNvSpPr txBox="1"/>
          <p:nvPr/>
        </p:nvSpPr>
        <p:spPr>
          <a:xfrm>
            <a:off x="281931" y="968334"/>
            <a:ext cx="3835669" cy="5678478"/>
          </a:xfrm>
          <a:prstGeom prst="rect">
            <a:avLst/>
          </a:prstGeom>
          <a:noFill/>
        </p:spPr>
        <p:txBody>
          <a:bodyPr wrap="square" rtlCol="0">
            <a:spAutoFit/>
          </a:bodyPr>
          <a:lstStyle/>
          <a:p>
            <a:pPr hangingPunct="0"/>
            <a:endParaRPr lang="en-US" dirty="0" smtClean="0">
              <a:solidFill>
                <a:schemeClr val="tx2"/>
              </a:solidFill>
            </a:endParaRPr>
          </a:p>
          <a:p>
            <a:pPr marL="0" lvl="1" hangingPunct="0"/>
            <a:r>
              <a:rPr lang="en-US" dirty="0"/>
              <a:t>Findings – Public Perception</a:t>
            </a:r>
          </a:p>
          <a:p>
            <a:pPr hangingPunct="0"/>
            <a:r>
              <a:rPr lang="en-US" dirty="0" smtClean="0">
                <a:solidFill>
                  <a:schemeClr val="tx2"/>
                </a:solidFill>
              </a:rPr>
              <a:t>San Mateo</a:t>
            </a:r>
          </a:p>
          <a:p>
            <a:pPr hangingPunct="0"/>
            <a:endParaRPr lang="en-US" dirty="0">
              <a:solidFill>
                <a:schemeClr val="tx2"/>
              </a:solidFill>
            </a:endParaRPr>
          </a:p>
          <a:p>
            <a:pPr marL="285750" indent="-285750" hangingPunct="0">
              <a:spcBef>
                <a:spcPts val="600"/>
              </a:spcBef>
              <a:buFont typeface="Arial" panose="020B0604020202020204" pitchFamily="34" charset="0"/>
              <a:buChar char="•"/>
            </a:pPr>
            <a:r>
              <a:rPr lang="en-US" dirty="0" smtClean="0">
                <a:solidFill>
                  <a:schemeClr val="tx2"/>
                </a:solidFill>
              </a:rPr>
              <a:t>Local business and residential associations meetings</a:t>
            </a:r>
          </a:p>
          <a:p>
            <a:pPr marL="285750" indent="-285750" hangingPunct="0">
              <a:spcBef>
                <a:spcPts val="600"/>
              </a:spcBef>
              <a:buFont typeface="Arial" panose="020B0604020202020204" pitchFamily="34" charset="0"/>
              <a:buChar char="•"/>
            </a:pPr>
            <a:r>
              <a:rPr lang="en-US" dirty="0" smtClean="0">
                <a:solidFill>
                  <a:schemeClr val="tx2"/>
                </a:solidFill>
              </a:rPr>
              <a:t>Community meetings </a:t>
            </a:r>
          </a:p>
          <a:p>
            <a:pPr marL="285750" indent="-285750" hangingPunct="0">
              <a:spcBef>
                <a:spcPts val="600"/>
              </a:spcBef>
              <a:buFont typeface="Arial" panose="020B0604020202020204" pitchFamily="34" charset="0"/>
              <a:buChar char="•"/>
            </a:pPr>
            <a:r>
              <a:rPr lang="en-US" dirty="0" smtClean="0">
                <a:solidFill>
                  <a:schemeClr val="tx2"/>
                </a:solidFill>
              </a:rPr>
              <a:t>Public opinion survey</a:t>
            </a:r>
          </a:p>
          <a:p>
            <a:pPr marL="0" lvl="1" hangingPunct="0">
              <a:spcBef>
                <a:spcPts val="600"/>
              </a:spcBef>
            </a:pPr>
            <a:endParaRPr lang="en-US" dirty="0" smtClean="0">
              <a:solidFill>
                <a:schemeClr val="tx2"/>
              </a:solidFill>
            </a:endParaRPr>
          </a:p>
          <a:p>
            <a:pPr marL="0" lvl="1" hangingPunct="0">
              <a:spcBef>
                <a:spcPts val="600"/>
              </a:spcBef>
            </a:pPr>
            <a:r>
              <a:rPr lang="en-US" dirty="0" smtClean="0">
                <a:solidFill>
                  <a:schemeClr val="tx2"/>
                </a:solidFill>
              </a:rPr>
              <a:t>After </a:t>
            </a:r>
            <a:r>
              <a:rPr lang="en-US" dirty="0">
                <a:solidFill>
                  <a:schemeClr val="tx2"/>
                </a:solidFill>
              </a:rPr>
              <a:t>explaining the concepts behind parking management, the public was generally supportive of market-based pricing.</a:t>
            </a:r>
          </a:p>
          <a:p>
            <a:pPr marL="285750" indent="-285750" hangingPunct="0">
              <a:spcBef>
                <a:spcPts val="600"/>
              </a:spcBef>
              <a:buFont typeface="Arial" panose="020B0604020202020204" pitchFamily="34" charset="0"/>
              <a:buChar char="•"/>
            </a:pPr>
            <a:endParaRPr lang="en-US" dirty="0" smtClean="0">
              <a:solidFill>
                <a:schemeClr val="tx2"/>
              </a:solidFill>
            </a:endParaRPr>
          </a:p>
          <a:p>
            <a:pPr lvl="1" hangingPunct="0"/>
            <a:endParaRPr lang="en-US" dirty="0" smtClean="0">
              <a:solidFill>
                <a:schemeClr val="tx2"/>
              </a:solidFill>
            </a:endParaRPr>
          </a:p>
          <a:p>
            <a:pPr lvl="1" hangingPunct="0"/>
            <a:endParaRPr lang="en-US" dirty="0" smtClean="0">
              <a:solidFill>
                <a:schemeClr val="tx2"/>
              </a:solidFill>
            </a:endParaRPr>
          </a:p>
          <a:p>
            <a:pPr hangingPunct="0"/>
            <a:r>
              <a:rPr lang="en-US" dirty="0"/>
              <a:t/>
            </a:r>
            <a:br>
              <a:rPr lang="en-US" dirty="0"/>
            </a:br>
            <a:endParaRPr lang="en-US" dirty="0"/>
          </a:p>
        </p:txBody>
      </p:sp>
      <p:cxnSp>
        <p:nvCxnSpPr>
          <p:cNvPr id="7" name="Straight Connector 6"/>
          <p:cNvCxnSpPr/>
          <p:nvPr/>
        </p:nvCxnSpPr>
        <p:spPr>
          <a:xfrm>
            <a:off x="-2" y="570957"/>
            <a:ext cx="540928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stretch>
            <a:fillRect/>
          </a:stretch>
        </p:blipFill>
        <p:spPr>
          <a:xfrm>
            <a:off x="4399531" y="757146"/>
            <a:ext cx="4572000" cy="6100854"/>
          </a:xfrm>
          <a:prstGeom prst="rect">
            <a:avLst/>
          </a:prstGeom>
        </p:spPr>
      </p:pic>
    </p:spTree>
    <p:extLst>
      <p:ext uri="{BB962C8B-B14F-4D97-AF65-F5344CB8AC3E}">
        <p14:creationId xmlns:p14="http://schemas.microsoft.com/office/powerpoint/2010/main" val="30631453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noFill/>
        </p:spPr>
        <p:txBody>
          <a:bodyPr>
            <a:normAutofit/>
          </a:bodyPr>
          <a:lstStyle/>
          <a:p>
            <a:pPr marL="800100" lvl="1" indent="-342900" algn="l">
              <a:lnSpc>
                <a:spcPct val="150000"/>
              </a:lnSpc>
            </a:pPr>
            <a:r>
              <a:rPr lang="en-US" sz="2400" b="1" dirty="0" smtClean="0">
                <a:solidFill>
                  <a:schemeClr val="accent1"/>
                </a:solidFill>
              </a:rPr>
              <a:t>#6  ENACTING PRICING POLICIES</a:t>
            </a:r>
            <a:endParaRPr lang="en-US" sz="2400" b="1" dirty="0">
              <a:solidFill>
                <a:schemeClr val="accent1"/>
              </a:solidFill>
            </a:endParaRPr>
          </a:p>
        </p:txBody>
      </p:sp>
      <p:sp>
        <p:nvSpPr>
          <p:cNvPr id="4" name="Slide Number Placeholder 3"/>
          <p:cNvSpPr>
            <a:spLocks noGrp="1"/>
          </p:cNvSpPr>
          <p:nvPr>
            <p:ph type="sldNum" sz="quarter" idx="15"/>
          </p:nvPr>
        </p:nvSpPr>
        <p:spPr/>
        <p:txBody>
          <a:bodyPr/>
          <a:lstStyle/>
          <a:p>
            <a:fld id="{0713EEDF-9BF7-4102-8C65-26C8316F49FD}" type="slidenum">
              <a:rPr lang="en-US" smtClean="0"/>
              <a:t>58</a:t>
            </a:fld>
            <a:endParaRPr lang="en-US"/>
          </a:p>
        </p:txBody>
      </p:sp>
      <p:sp>
        <p:nvSpPr>
          <p:cNvPr id="11" name="Text Placeholder 10"/>
          <p:cNvSpPr>
            <a:spLocks noGrp="1"/>
          </p:cNvSpPr>
          <p:nvPr>
            <p:ph type="body" sz="quarter" idx="16"/>
          </p:nvPr>
        </p:nvSpPr>
        <p:spPr/>
        <p:txBody>
          <a:bodyPr/>
          <a:lstStyle/>
          <a:p>
            <a:endParaRPr lang="en-US"/>
          </a:p>
        </p:txBody>
      </p:sp>
      <p:sp>
        <p:nvSpPr>
          <p:cNvPr id="10" name="TextBox 9"/>
          <p:cNvSpPr txBox="1"/>
          <p:nvPr/>
        </p:nvSpPr>
        <p:spPr>
          <a:xfrm>
            <a:off x="193039" y="1041023"/>
            <a:ext cx="4350385" cy="5816977"/>
          </a:xfrm>
          <a:prstGeom prst="rect">
            <a:avLst/>
          </a:prstGeom>
          <a:noFill/>
        </p:spPr>
        <p:txBody>
          <a:bodyPr wrap="square" rtlCol="0">
            <a:spAutoFit/>
          </a:bodyPr>
          <a:lstStyle/>
          <a:p>
            <a:pPr marL="0" lvl="1" hangingPunct="0"/>
            <a:r>
              <a:rPr lang="en-US" dirty="0" smtClean="0"/>
              <a:t>Findings </a:t>
            </a:r>
            <a:r>
              <a:rPr lang="en-US" dirty="0"/>
              <a:t>– Public Perception</a:t>
            </a:r>
          </a:p>
          <a:p>
            <a:pPr hangingPunct="0"/>
            <a:r>
              <a:rPr lang="en-US" dirty="0" smtClean="0">
                <a:solidFill>
                  <a:schemeClr val="tx2"/>
                </a:solidFill>
              </a:rPr>
              <a:t>goBerkeley </a:t>
            </a:r>
          </a:p>
          <a:p>
            <a:pPr hangingPunct="0"/>
            <a:endParaRPr lang="en-US" dirty="0" smtClean="0">
              <a:solidFill>
                <a:schemeClr val="tx2"/>
              </a:solidFill>
            </a:endParaRPr>
          </a:p>
          <a:p>
            <a:pPr marL="285750" indent="-285750" hangingPunct="0">
              <a:spcBef>
                <a:spcPts val="600"/>
              </a:spcBef>
              <a:buFont typeface="Arial" panose="020B0604020202020204" pitchFamily="34" charset="0"/>
              <a:buChar char="•"/>
            </a:pPr>
            <a:r>
              <a:rPr lang="en-US" dirty="0" smtClean="0">
                <a:solidFill>
                  <a:schemeClr val="tx2"/>
                </a:solidFill>
              </a:rPr>
              <a:t>Face-to-face interviews with local businesses  </a:t>
            </a:r>
          </a:p>
          <a:p>
            <a:pPr marL="285750" indent="-285750" hangingPunct="0">
              <a:spcBef>
                <a:spcPts val="600"/>
              </a:spcBef>
              <a:buFont typeface="Arial" panose="020B0604020202020204" pitchFamily="34" charset="0"/>
              <a:buChar char="•"/>
            </a:pPr>
            <a:r>
              <a:rPr lang="en-US" dirty="0" smtClean="0">
                <a:solidFill>
                  <a:schemeClr val="tx2"/>
                </a:solidFill>
              </a:rPr>
              <a:t>Community meetings in each pilot study area</a:t>
            </a:r>
          </a:p>
          <a:p>
            <a:pPr marL="285750" indent="-285750" hangingPunct="0">
              <a:spcBef>
                <a:spcPts val="600"/>
              </a:spcBef>
              <a:buFont typeface="Arial" panose="020B0604020202020204" pitchFamily="34" charset="0"/>
              <a:buChar char="•"/>
            </a:pPr>
            <a:r>
              <a:rPr lang="en-US" dirty="0" smtClean="0">
                <a:solidFill>
                  <a:schemeClr val="tx2"/>
                </a:solidFill>
              </a:rPr>
              <a:t>Before and after intercept surveys</a:t>
            </a:r>
          </a:p>
          <a:p>
            <a:pPr hangingPunct="0">
              <a:spcBef>
                <a:spcPts val="600"/>
              </a:spcBef>
            </a:pPr>
            <a:endParaRPr lang="en-US" dirty="0">
              <a:solidFill>
                <a:schemeClr val="tx2"/>
              </a:solidFill>
            </a:endParaRPr>
          </a:p>
          <a:p>
            <a:pPr marL="285750" indent="-285750" hangingPunct="0">
              <a:spcBef>
                <a:spcPts val="600"/>
              </a:spcBef>
              <a:buFont typeface="Arial" panose="020B0604020202020204" pitchFamily="34" charset="0"/>
              <a:buChar char="•"/>
            </a:pPr>
            <a:r>
              <a:rPr lang="en-US" dirty="0">
                <a:solidFill>
                  <a:schemeClr val="tx2"/>
                </a:solidFill>
              </a:rPr>
              <a:t>Ultimately, </a:t>
            </a:r>
            <a:r>
              <a:rPr lang="en-US" b="1" dirty="0">
                <a:solidFill>
                  <a:schemeClr val="tx2"/>
                </a:solidFill>
              </a:rPr>
              <a:t>the public supported </a:t>
            </a:r>
            <a:r>
              <a:rPr lang="en-US" dirty="0">
                <a:solidFill>
                  <a:schemeClr val="tx2"/>
                </a:solidFill>
              </a:rPr>
              <a:t>on-street price increases and changes in parking time limits where the was data to support it.</a:t>
            </a:r>
          </a:p>
          <a:p>
            <a:pPr marL="285750" indent="-285750" hangingPunct="0">
              <a:spcBef>
                <a:spcPts val="600"/>
              </a:spcBef>
              <a:buFont typeface="Arial" panose="020B0604020202020204" pitchFamily="34" charset="0"/>
              <a:buChar char="•"/>
            </a:pPr>
            <a:r>
              <a:rPr lang="en-US" b="1" dirty="0" smtClean="0">
                <a:solidFill>
                  <a:schemeClr val="tx2"/>
                </a:solidFill>
              </a:rPr>
              <a:t>The business community </a:t>
            </a:r>
            <a:r>
              <a:rPr lang="en-US" dirty="0" smtClean="0">
                <a:solidFill>
                  <a:schemeClr val="tx2"/>
                </a:solidFill>
              </a:rPr>
              <a:t>supported this approach after understanding how it supports customers’ access to their businesses</a:t>
            </a:r>
          </a:p>
          <a:p>
            <a:pPr hangingPunct="0"/>
            <a:r>
              <a:rPr lang="en-US" dirty="0"/>
              <a:t/>
            </a:r>
            <a:br>
              <a:rPr lang="en-US" dirty="0"/>
            </a:br>
            <a:endParaRPr lang="en-US" dirty="0"/>
          </a:p>
        </p:txBody>
      </p:sp>
      <p:cxnSp>
        <p:nvCxnSpPr>
          <p:cNvPr id="7" name="Straight Connector 6"/>
          <p:cNvCxnSpPr/>
          <p:nvPr/>
        </p:nvCxnSpPr>
        <p:spPr>
          <a:xfrm>
            <a:off x="-2" y="63953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26" name="Picture 2" descr="http://goberkeley.info/images/June2_big.pn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28432"/>
          <a:stretch/>
        </p:blipFill>
        <p:spPr bwMode="auto">
          <a:xfrm>
            <a:off x="4689541" y="826266"/>
            <a:ext cx="4251960" cy="470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691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59</a:t>
            </a:fld>
            <a:endParaRPr lang="en-US"/>
          </a:p>
        </p:txBody>
      </p:sp>
      <p:sp>
        <p:nvSpPr>
          <p:cNvPr id="10" name="TextBox 9"/>
          <p:cNvSpPr txBox="1"/>
          <p:nvPr/>
        </p:nvSpPr>
        <p:spPr>
          <a:xfrm>
            <a:off x="-2" y="1159143"/>
            <a:ext cx="4543427" cy="1477328"/>
          </a:xfrm>
          <a:prstGeom prst="rect">
            <a:avLst/>
          </a:prstGeom>
          <a:noFill/>
        </p:spPr>
        <p:txBody>
          <a:bodyPr wrap="square" rtlCol="0">
            <a:spAutoFit/>
          </a:bodyPr>
          <a:lstStyle/>
          <a:p>
            <a:pPr lvl="1">
              <a:lnSpc>
                <a:spcPct val="150000"/>
              </a:lnSpc>
            </a:pPr>
            <a:r>
              <a:rPr lang="en-US" dirty="0" smtClean="0"/>
              <a:t>Findings – Specific Approaches and local cases reviewed</a:t>
            </a:r>
          </a:p>
          <a:p>
            <a:pPr hangingPunct="0"/>
            <a:r>
              <a:rPr lang="en-US" dirty="0"/>
              <a:t/>
            </a:r>
            <a:br>
              <a:rPr lang="en-US" dirty="0"/>
            </a:br>
            <a:endParaRPr lang="en-US" dirty="0"/>
          </a:p>
        </p:txBody>
      </p:sp>
      <p:sp>
        <p:nvSpPr>
          <p:cNvPr id="6"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#6  ENACTING PRICING POLICIES</a:t>
            </a:r>
            <a:endParaRPr lang="en-US" sz="2400" b="1" dirty="0">
              <a:solidFill>
                <a:schemeClr val="accent1"/>
              </a:solidFill>
            </a:endParaRPr>
          </a:p>
        </p:txBody>
      </p:sp>
      <p:cxnSp>
        <p:nvCxnSpPr>
          <p:cNvPr id="7" name="Straight Connector 6"/>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80060" y="2076985"/>
            <a:ext cx="4063365" cy="2693045"/>
          </a:xfrm>
          <a:prstGeom prst="rect">
            <a:avLst/>
          </a:prstGeom>
        </p:spPr>
        <p:txBody>
          <a:bodyPr wrap="square">
            <a:spAutoFit/>
          </a:bodyPr>
          <a:lstStyle/>
          <a:p>
            <a:pPr lvl="0"/>
            <a:r>
              <a:rPr lang="en-US" dirty="0" smtClean="0">
                <a:solidFill>
                  <a:schemeClr val="tx2"/>
                </a:solidFill>
              </a:rPr>
              <a:t>Components</a:t>
            </a:r>
          </a:p>
          <a:p>
            <a:pPr marL="285750" lvl="0" indent="-285750">
              <a:spcBef>
                <a:spcPts val="600"/>
              </a:spcBef>
              <a:buFont typeface="Arial" panose="020B0604020202020204" pitchFamily="34" charset="0"/>
              <a:buChar char="•"/>
            </a:pPr>
            <a:r>
              <a:rPr lang="en-US" dirty="0" smtClean="0">
                <a:solidFill>
                  <a:schemeClr val="tx2"/>
                </a:solidFill>
              </a:rPr>
              <a:t>Outreach &amp; stakeholder support</a:t>
            </a:r>
          </a:p>
          <a:p>
            <a:pPr marL="285750" lvl="0" indent="-285750">
              <a:spcBef>
                <a:spcPts val="600"/>
              </a:spcBef>
              <a:buFont typeface="Arial" panose="020B0604020202020204" pitchFamily="34" charset="0"/>
              <a:buChar char="•"/>
            </a:pPr>
            <a:r>
              <a:rPr lang="en-US" dirty="0" smtClean="0">
                <a:solidFill>
                  <a:schemeClr val="tx2"/>
                </a:solidFill>
              </a:rPr>
              <a:t>Clear communication of benefits</a:t>
            </a:r>
          </a:p>
          <a:p>
            <a:pPr marL="285750" lvl="0" indent="-285750">
              <a:spcBef>
                <a:spcPts val="600"/>
              </a:spcBef>
              <a:buFont typeface="Arial" panose="020B0604020202020204" pitchFamily="34" charset="0"/>
              <a:buChar char="•"/>
            </a:pPr>
            <a:r>
              <a:rPr lang="en-US" dirty="0" smtClean="0">
                <a:solidFill>
                  <a:schemeClr val="tx2"/>
                </a:solidFill>
              </a:rPr>
              <a:t>Re-investing revenues back into the community</a:t>
            </a:r>
          </a:p>
          <a:p>
            <a:pPr marL="285750" lvl="0" indent="-285750">
              <a:spcBef>
                <a:spcPts val="600"/>
              </a:spcBef>
              <a:buFont typeface="Arial" panose="020B0604020202020204" pitchFamily="34" charset="0"/>
              <a:buChar char="•"/>
            </a:pPr>
            <a:r>
              <a:rPr lang="en-US" dirty="0" smtClean="0">
                <a:solidFill>
                  <a:schemeClr val="tx2"/>
                </a:solidFill>
              </a:rPr>
              <a:t>Tax or charge impact fees to private facilities</a:t>
            </a:r>
          </a:p>
          <a:p>
            <a:pPr marL="285750" lvl="0" indent="-285750">
              <a:spcBef>
                <a:spcPts val="600"/>
              </a:spcBef>
              <a:buFont typeface="Arial" panose="020B0604020202020204" pitchFamily="34" charset="0"/>
              <a:buChar char="•"/>
            </a:pPr>
            <a:r>
              <a:rPr lang="en-US" dirty="0" smtClean="0">
                <a:solidFill>
                  <a:schemeClr val="tx2"/>
                </a:solidFill>
              </a:rPr>
              <a:t>Increase enforcement</a:t>
            </a:r>
          </a:p>
        </p:txBody>
      </p:sp>
      <p:pic>
        <p:nvPicPr>
          <p:cNvPr id="9" name="Picture 5" descr="san jose"/>
          <p:cNvPicPr>
            <a:picLocks noChangeAspect="1" noChangeArrowheads="1"/>
          </p:cNvPicPr>
          <p:nvPr/>
        </p:nvPicPr>
        <p:blipFill>
          <a:blip r:embed="rId3">
            <a:extLst>
              <a:ext uri="{28A0092B-C50C-407E-A947-70E740481C1C}">
                <a14:useLocalDpi xmlns:a14="http://schemas.microsoft.com/office/drawing/2010/main" val="0"/>
              </a:ext>
            </a:extLst>
          </a:blip>
          <a:srcRect b="23077"/>
          <a:stretch>
            <a:fillRect/>
          </a:stretch>
        </p:blipFill>
        <p:spPr bwMode="auto">
          <a:xfrm>
            <a:off x="5783580" y="3646413"/>
            <a:ext cx="2484031" cy="25920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0" name="Picture 2" descr="http://www.streetline.com/wp-content/uploads/2013/10/Streetline-captures-all-parking-events-e138120185185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534" y="834390"/>
            <a:ext cx="3706396" cy="22238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123215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6</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637928783"/>
              </p:ext>
            </p:extLst>
          </p:nvPr>
        </p:nvGraphicFramePr>
        <p:xfrm>
          <a:off x="987075" y="1784091"/>
          <a:ext cx="3217281" cy="2480310"/>
        </p:xfrm>
        <a:graphic>
          <a:graphicData uri="http://schemas.openxmlformats.org/drawingml/2006/table">
            <a:tbl>
              <a:tblPr>
                <a:tableStyleId>{5C22544A-7EE6-4342-B048-85BDC9FD1C3A}</a:tableStyleId>
              </a:tblPr>
              <a:tblGrid>
                <a:gridCol w="254231"/>
                <a:gridCol w="2963050"/>
              </a:tblGrid>
              <a:tr h="70687">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Los Altos Downtown </a:t>
                      </a:r>
                      <a:endParaRPr lang="en-US" sz="1100" b="0" i="0" u="none" strike="noStrike">
                        <a:solidFill>
                          <a:srgbClr val="000000"/>
                        </a:solidFill>
                        <a:effectLst/>
                        <a:latin typeface="Calibri" panose="020F0502020204030204" pitchFamily="34" charset="0"/>
                      </a:endParaRPr>
                    </a:p>
                  </a:txBody>
                  <a:tcPr marL="9525" marR="9525" marT="9525" marB="0" anchor="b"/>
                </a:tc>
              </a:tr>
              <a:tr h="119485">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Berkeley - Downtown</a:t>
                      </a:r>
                      <a:endParaRPr lang="en-US" sz="1100" b="0" i="0" u="none" strike="noStrike" dirty="0">
                        <a:solidFill>
                          <a:srgbClr val="000000"/>
                        </a:solidFill>
                        <a:effectLst/>
                        <a:latin typeface="Calibri" panose="020F0502020204030204" pitchFamily="34" charset="0"/>
                      </a:endParaRPr>
                    </a:p>
                  </a:txBody>
                  <a:tcPr marL="9525" marR="9525" marT="9525" marB="0" anchor="b"/>
                </a:tc>
              </a:tr>
              <a:tr h="111723">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Berkeley - Telegraph</a:t>
                      </a:r>
                      <a:endParaRPr lang="en-US" sz="1100" b="0" i="0" u="none" strike="noStrike">
                        <a:solidFill>
                          <a:srgbClr val="000000"/>
                        </a:solidFill>
                        <a:effectLst/>
                        <a:latin typeface="Calibri" panose="020F0502020204030204" pitchFamily="34" charset="0"/>
                      </a:endParaRPr>
                    </a:p>
                  </a:txBody>
                  <a:tcPr marL="9525" marR="9525" marT="9525" marB="0" anchor="b"/>
                </a:tc>
              </a:tr>
              <a:tr h="113387">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Berkeley - Elmwood</a:t>
                      </a:r>
                      <a:endParaRPr lang="en-US" sz="1100" b="0" i="0" u="none" strike="noStrike">
                        <a:solidFill>
                          <a:srgbClr val="000000"/>
                        </a:solidFill>
                        <a:effectLst/>
                        <a:latin typeface="Calibri" panose="020F0502020204030204" pitchFamily="34" charset="0"/>
                      </a:endParaRPr>
                    </a:p>
                  </a:txBody>
                  <a:tcPr marL="9525" marR="9525" marT="9525" marB="0" anchor="b"/>
                </a:tc>
              </a:tr>
              <a:tr h="58491">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Walnut Creek Downtown</a:t>
                      </a:r>
                      <a:endParaRPr lang="en-US" sz="1100" b="0" i="0" u="none" strike="noStrike" dirty="0">
                        <a:solidFill>
                          <a:srgbClr val="000000"/>
                        </a:solidFill>
                        <a:effectLst/>
                        <a:latin typeface="Calibri" panose="020F0502020204030204" pitchFamily="34" charset="0"/>
                      </a:endParaRPr>
                    </a:p>
                  </a:txBody>
                  <a:tcPr marL="9525" marR="9525" marT="9525" marB="0" anchor="b"/>
                </a:tc>
              </a:tr>
              <a:tr h="88435">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San Carlos Downtown</a:t>
                      </a:r>
                      <a:endParaRPr lang="en-US" sz="1100" b="0" i="0" u="none" strike="noStrike">
                        <a:solidFill>
                          <a:srgbClr val="000000"/>
                        </a:solidFill>
                        <a:effectLst/>
                        <a:latin typeface="Calibri" panose="020F0502020204030204" pitchFamily="34" charset="0"/>
                      </a:endParaRPr>
                    </a:p>
                  </a:txBody>
                  <a:tcPr marL="9525" marR="9525" marT="9525" marB="0" anchor="b"/>
                </a:tc>
              </a:tr>
              <a:tr h="108953">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Concord </a:t>
                      </a:r>
                      <a:r>
                        <a:rPr lang="en-US" sz="1100" u="none" strike="noStrike" dirty="0" err="1">
                          <a:effectLst/>
                        </a:rPr>
                        <a:t>Todos</a:t>
                      </a:r>
                      <a:r>
                        <a:rPr lang="en-US" sz="1100" u="none" strike="noStrike" dirty="0">
                          <a:effectLst/>
                        </a:rPr>
                        <a:t> Santos </a:t>
                      </a:r>
                      <a:r>
                        <a:rPr lang="en-US" sz="1100" u="none" strike="noStrike" dirty="0" smtClean="0">
                          <a:effectLst/>
                        </a:rPr>
                        <a:t>Plaza</a:t>
                      </a:r>
                      <a:endParaRPr lang="en-US" sz="1100" b="0" i="0" u="none" strike="noStrike" dirty="0">
                        <a:solidFill>
                          <a:srgbClr val="000000"/>
                        </a:solidFill>
                        <a:effectLst/>
                        <a:latin typeface="Calibri" panose="020F0502020204030204" pitchFamily="34" charset="0"/>
                      </a:endParaRPr>
                    </a:p>
                  </a:txBody>
                  <a:tcPr marL="9525" marR="9525" marT="9525" marB="0" anchor="b"/>
                </a:tc>
              </a:tr>
              <a:tr h="82337">
                <a:tc>
                  <a:txBody>
                    <a:bodyPr/>
                    <a:lstStyle/>
                    <a:p>
                      <a:pPr algn="r" fontAlgn="b"/>
                      <a:r>
                        <a:rPr lang="en-US" sz="1100" u="none" strike="noStrike" dirty="0" smtClean="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Oakland - Montclair</a:t>
                      </a:r>
                      <a:endParaRPr lang="en-US" sz="1100" b="0" i="0" u="none" strike="noStrike">
                        <a:solidFill>
                          <a:srgbClr val="000000"/>
                        </a:solidFill>
                        <a:effectLst/>
                        <a:latin typeface="Calibri" panose="020F0502020204030204" pitchFamily="34" charset="0"/>
                      </a:endParaRPr>
                    </a:p>
                  </a:txBody>
                  <a:tcPr marL="9525" marR="9525" marT="9525" marB="0" anchor="b"/>
                </a:tc>
              </a:tr>
              <a:tr h="46294">
                <a:tc>
                  <a:txBody>
                    <a:bodyPr/>
                    <a:lstStyle/>
                    <a:p>
                      <a:pPr algn="r" fontAlgn="b"/>
                      <a:r>
                        <a:rPr lang="en-US" sz="1100" u="none" strike="noStrike" dirty="0" smtClean="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Mountain </a:t>
                      </a:r>
                      <a:r>
                        <a:rPr lang="en-US" sz="1100" u="none" strike="noStrike" dirty="0" smtClean="0">
                          <a:effectLst/>
                        </a:rPr>
                        <a:t>View</a:t>
                      </a:r>
                      <a:endParaRPr lang="en-US" sz="1100" b="0" i="0" u="none" strike="noStrike" dirty="0">
                        <a:solidFill>
                          <a:srgbClr val="000000"/>
                        </a:solidFill>
                        <a:effectLst/>
                        <a:latin typeface="Calibri" panose="020F0502020204030204" pitchFamily="34" charset="0"/>
                      </a:endParaRPr>
                    </a:p>
                  </a:txBody>
                  <a:tcPr marL="9525" marR="9525" marT="9525" marB="0" anchor="b"/>
                </a:tc>
              </a:tr>
              <a:tr h="57386">
                <a:tc>
                  <a:txBody>
                    <a:bodyPr/>
                    <a:lstStyle/>
                    <a:p>
                      <a:pPr algn="r" fontAlgn="b"/>
                      <a:r>
                        <a:rPr lang="en-US" sz="1100" u="none" strike="noStrike" dirty="0" smtClean="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Redwood City Downtown</a:t>
                      </a:r>
                      <a:endParaRPr lang="en-US" sz="1100" b="0" i="0" u="none" strike="noStrike" dirty="0">
                        <a:solidFill>
                          <a:srgbClr val="000000"/>
                        </a:solidFill>
                        <a:effectLst/>
                        <a:latin typeface="Calibri" panose="020F0502020204030204" pitchFamily="34" charset="0"/>
                      </a:endParaRPr>
                    </a:p>
                  </a:txBody>
                  <a:tcPr marL="9525" marR="9525" marT="9525" marB="0" anchor="b"/>
                </a:tc>
              </a:tr>
              <a:tr h="0">
                <a:tc>
                  <a:txBody>
                    <a:bodyPr/>
                    <a:lstStyle/>
                    <a:p>
                      <a:pPr algn="r" fontAlgn="b"/>
                      <a:r>
                        <a:rPr lang="en-US" sz="1100" u="none" strike="noStrike" dirty="0" smtClean="0">
                          <a:effectLst/>
                        </a:rPr>
                        <a:t>11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San Leandro Downtown and BART Station </a:t>
                      </a:r>
                      <a:r>
                        <a:rPr lang="en-US" sz="1100" u="none" strike="noStrike" dirty="0" smtClean="0">
                          <a:effectLst/>
                        </a:rPr>
                        <a:t>Area</a:t>
                      </a:r>
                      <a:endParaRPr lang="en-US" sz="1100" b="0" i="0" u="none" strike="noStrike" dirty="0">
                        <a:solidFill>
                          <a:srgbClr val="000000"/>
                        </a:solidFill>
                        <a:effectLst/>
                        <a:latin typeface="Calibri" panose="020F0502020204030204" pitchFamily="34" charset="0"/>
                      </a:endParaRPr>
                    </a:p>
                  </a:txBody>
                  <a:tcPr marL="9525" marR="9525" marT="9525" marB="0" anchor="b"/>
                </a:tc>
              </a:tr>
              <a:tr h="98421">
                <a:tc>
                  <a:txBody>
                    <a:bodyPr/>
                    <a:lstStyle/>
                    <a:p>
                      <a:pPr algn="r" fontAlgn="b"/>
                      <a:r>
                        <a:rPr lang="en-US" sz="1100" u="none" strike="noStrike" dirty="0" smtClean="0">
                          <a:effectLst/>
                        </a:rPr>
                        <a:t>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Oakland Jack London Square</a:t>
                      </a:r>
                      <a:endParaRPr lang="en-US" sz="1100" b="0" i="0" u="none" strike="noStrike" dirty="0">
                        <a:solidFill>
                          <a:srgbClr val="000000"/>
                        </a:solidFill>
                        <a:effectLst/>
                        <a:latin typeface="Calibri" panose="020F0502020204030204" pitchFamily="34" charset="0"/>
                      </a:endParaRPr>
                    </a:p>
                  </a:txBody>
                  <a:tcPr marL="9525" marR="9525" marT="9525" marB="0" anchor="b"/>
                </a:tc>
              </a:tr>
              <a:tr h="100086">
                <a:tc>
                  <a:txBody>
                    <a:bodyPr/>
                    <a:lstStyle/>
                    <a:p>
                      <a:pPr algn="r" fontAlgn="b"/>
                      <a:r>
                        <a:rPr lang="en-US" sz="1100" u="none" strike="noStrike" dirty="0" smtClean="0">
                          <a:effectLst/>
                        </a:rPr>
                        <a:t>13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San Mateo </a:t>
                      </a:r>
                      <a:r>
                        <a:rPr lang="en-US" sz="1100" u="none" strike="noStrike" dirty="0" smtClean="0">
                          <a:effectLst/>
                        </a:rPr>
                        <a:t>Downtown</a:t>
                      </a:r>
                      <a:endParaRPr lang="en-US" sz="1100" b="0" i="0" u="none" strike="noStrike" dirty="0">
                        <a:solidFill>
                          <a:srgbClr val="000000"/>
                        </a:solidFill>
                        <a:effectLst/>
                        <a:latin typeface="Calibri" panose="020F0502020204030204" pitchFamily="34" charset="0"/>
                      </a:endParaRPr>
                    </a:p>
                  </a:txBody>
                  <a:tcPr marL="9525" marR="9525" marT="9525" marB="0" anchor="b"/>
                </a:tc>
              </a:tr>
              <a:tr h="48380">
                <a:tc>
                  <a:txBody>
                    <a:bodyPr/>
                    <a:lstStyle/>
                    <a:p>
                      <a:pPr algn="r" fontAlgn="b"/>
                      <a:r>
                        <a:rPr lang="en-US" sz="1100" u="none" strike="noStrike" dirty="0" smtClean="0">
                          <a:effectLst/>
                        </a:rPr>
                        <a:t>14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Oakland </a:t>
                      </a:r>
                      <a:r>
                        <a:rPr lang="en-US" sz="1100" u="none" strike="noStrike" dirty="0" err="1">
                          <a:effectLst/>
                        </a:rPr>
                        <a:t>Temescal</a:t>
                      </a:r>
                      <a:r>
                        <a:rPr lang="en-US" sz="1100" u="none" strike="noStrike" dirty="0">
                          <a:effectLst/>
                        </a:rPr>
                        <a:t> District</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584644864"/>
              </p:ext>
            </p:extLst>
          </p:nvPr>
        </p:nvGraphicFramePr>
        <p:xfrm>
          <a:off x="4543836" y="1789920"/>
          <a:ext cx="3818397" cy="4762500"/>
        </p:xfrm>
        <a:graphic>
          <a:graphicData uri="http://schemas.openxmlformats.org/drawingml/2006/table">
            <a:tbl>
              <a:tblPr>
                <a:tableStyleId>{5C22544A-7EE6-4342-B048-85BDC9FD1C3A}</a:tableStyleId>
              </a:tblPr>
              <a:tblGrid>
                <a:gridCol w="3818397"/>
              </a:tblGrid>
              <a:tr h="190500">
                <a:tc>
                  <a:txBody>
                    <a:bodyPr/>
                    <a:lstStyle/>
                    <a:p>
                      <a:pPr algn="l" fontAlgn="b"/>
                      <a:r>
                        <a:rPr lang="en-US" sz="1100" u="none" strike="noStrike" dirty="0">
                          <a:effectLst/>
                        </a:rPr>
                        <a:t>Alameda Park Street Downtown District</a:t>
                      </a:r>
                      <a:endParaRPr lang="en-US"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dirty="0">
                          <a:effectLst/>
                        </a:rPr>
                        <a:t>Pinole San Pablo Avenue</a:t>
                      </a:r>
                      <a:endParaRPr lang="en-US"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dirty="0">
                          <a:effectLst/>
                        </a:rPr>
                        <a:t>Burlingame Caltrain Station Area</a:t>
                      </a:r>
                      <a:endParaRPr lang="en-US"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Union City Downtown and BART Station Area</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dirty="0">
                          <a:effectLst/>
                        </a:rPr>
                        <a:t>Sunnyvale Downtown and Caltrain Station Area</a:t>
                      </a:r>
                      <a:endParaRPr lang="en-US"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Lafayette Mt Diablo Boulevard and BART Station Area</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Dublin BART Station Area and Dublin Boulevard</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San Jose N Downtown</a:t>
                      </a:r>
                      <a:endParaRPr lang="en-US" sz="1100" b="0" i="0" u="none" strike="noStrike">
                        <a:solidFill>
                          <a:srgbClr val="FF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dirty="0">
                          <a:effectLst/>
                        </a:rPr>
                        <a:t>San Jose NE Downtown</a:t>
                      </a:r>
                      <a:endParaRPr lang="en-US" sz="1100" b="0" i="0" u="none" strike="noStrike" dirty="0">
                        <a:solidFill>
                          <a:srgbClr val="FF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San Jose S Downtown</a:t>
                      </a:r>
                      <a:endParaRPr lang="en-US" sz="1100" b="0" i="0" u="none" strike="noStrike">
                        <a:solidFill>
                          <a:srgbClr val="FF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San Jose Diridon Station Area</a:t>
                      </a:r>
                      <a:endParaRPr lang="en-US" sz="1100" b="0" i="0" u="none" strike="noStrike">
                        <a:solidFill>
                          <a:srgbClr val="FF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El Cerrito del Norte BART Station Area</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El Cerrito Plaza BART Station Area</a:t>
                      </a:r>
                      <a:endParaRPr lang="en-US" sz="1100" b="0" i="0" u="none" strike="noStrike">
                        <a:solidFill>
                          <a:srgbClr val="FF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Millbrae El Camino Real and Station Area</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Martinez Downtown and Amtrak Station Area</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Gilroy Downtown and Station Area</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Emeryville Shopping District</a:t>
                      </a:r>
                      <a:endParaRPr lang="en-US" sz="1100" b="0" i="0" u="none" strike="noStrike">
                        <a:solidFill>
                          <a:srgbClr val="FF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Fairfield Downtown and Amtrak Station Area</a:t>
                      </a:r>
                      <a:endParaRPr lang="en-US" sz="1100" b="0" i="0" u="none" strike="noStrike">
                        <a:solidFill>
                          <a:srgbClr val="FF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Hayward Downtown and BART Station Area</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Santa Rosa Downtown, Railroad Square, and Surrounding Areas</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Sausalito Waterfront</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South San Francisco Downtown</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Vallejo Downtown and Waterfront </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Albany Solano Avenue</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dirty="0">
                          <a:effectLst/>
                        </a:rPr>
                        <a:t>Albany San Pablo Avenue</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13" name="TextBox 12"/>
          <p:cNvSpPr txBox="1"/>
          <p:nvPr/>
        </p:nvSpPr>
        <p:spPr>
          <a:xfrm>
            <a:off x="1093401" y="1349322"/>
            <a:ext cx="2881423" cy="369332"/>
          </a:xfrm>
          <a:prstGeom prst="rect">
            <a:avLst/>
          </a:prstGeom>
          <a:noFill/>
        </p:spPr>
        <p:txBody>
          <a:bodyPr wrap="square" rtlCol="0">
            <a:spAutoFit/>
          </a:bodyPr>
          <a:lstStyle/>
          <a:p>
            <a:r>
              <a:rPr lang="en-US" dirty="0" smtClean="0"/>
              <a:t>Legacy Data (14 Sites)</a:t>
            </a:r>
            <a:endParaRPr lang="en-US" dirty="0"/>
          </a:p>
        </p:txBody>
      </p:sp>
      <p:sp>
        <p:nvSpPr>
          <p:cNvPr id="14" name="TextBox 13"/>
          <p:cNvSpPr txBox="1"/>
          <p:nvPr/>
        </p:nvSpPr>
        <p:spPr>
          <a:xfrm>
            <a:off x="5294391" y="1349322"/>
            <a:ext cx="2881423" cy="369332"/>
          </a:xfrm>
          <a:prstGeom prst="rect">
            <a:avLst/>
          </a:prstGeom>
          <a:noFill/>
        </p:spPr>
        <p:txBody>
          <a:bodyPr wrap="square" rtlCol="0">
            <a:spAutoFit/>
          </a:bodyPr>
          <a:lstStyle/>
          <a:p>
            <a:r>
              <a:rPr lang="en-US" dirty="0" smtClean="0"/>
              <a:t>VPP Data (25 Sites)</a:t>
            </a:r>
            <a:endParaRPr lang="en-US" dirty="0"/>
          </a:p>
        </p:txBody>
      </p:sp>
      <p:sp>
        <p:nvSpPr>
          <p:cNvPr id="7" name="Title 1"/>
          <p:cNvSpPr txBox="1">
            <a:spLocks/>
          </p:cNvSpPr>
          <p:nvPr/>
        </p:nvSpPr>
        <p:spPr bwMode="auto">
          <a:xfrm>
            <a:off x="187649" y="102027"/>
            <a:ext cx="7725080" cy="10932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Data Collected</a:t>
            </a:r>
            <a:endParaRPr lang="en-US" dirty="0"/>
          </a:p>
        </p:txBody>
      </p:sp>
    </p:spTree>
    <p:extLst>
      <p:ext uri="{BB962C8B-B14F-4D97-AF65-F5344CB8AC3E}">
        <p14:creationId xmlns:p14="http://schemas.microsoft.com/office/powerpoint/2010/main" val="20996493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60</a:t>
            </a:fld>
            <a:endParaRPr lang="en-US"/>
          </a:p>
        </p:txBody>
      </p:sp>
      <p:sp>
        <p:nvSpPr>
          <p:cNvPr id="6" name="TextBox 5"/>
          <p:cNvSpPr txBox="1"/>
          <p:nvPr/>
        </p:nvSpPr>
        <p:spPr>
          <a:xfrm>
            <a:off x="-2" y="773874"/>
            <a:ext cx="5295333" cy="456535"/>
          </a:xfrm>
          <a:prstGeom prst="rect">
            <a:avLst/>
          </a:prstGeom>
          <a:noFill/>
        </p:spPr>
        <p:txBody>
          <a:bodyPr wrap="square" rtlCol="0">
            <a:spAutoFit/>
          </a:bodyPr>
          <a:lstStyle/>
          <a:p>
            <a:pPr lvl="1">
              <a:lnSpc>
                <a:spcPct val="150000"/>
              </a:lnSpc>
            </a:pPr>
            <a:r>
              <a:rPr lang="en-US" b="1" dirty="0" smtClean="0"/>
              <a:t>Parking Policy </a:t>
            </a:r>
            <a:r>
              <a:rPr lang="en-US" b="1" dirty="0"/>
              <a:t>I</a:t>
            </a:r>
            <a:r>
              <a:rPr lang="en-US" b="1" dirty="0" smtClean="0"/>
              <a:t>mplementation Plans</a:t>
            </a:r>
            <a:endParaRPr lang="en-US" b="1" dirty="0"/>
          </a:p>
        </p:txBody>
      </p:sp>
      <p:sp>
        <p:nvSpPr>
          <p:cNvPr id="14" name="Rectangle 13"/>
          <p:cNvSpPr/>
          <p:nvPr/>
        </p:nvSpPr>
        <p:spPr>
          <a:xfrm>
            <a:off x="460498" y="1334115"/>
            <a:ext cx="4834833" cy="5355312"/>
          </a:xfrm>
          <a:prstGeom prst="rect">
            <a:avLst/>
          </a:prstGeom>
          <a:solidFill>
            <a:srgbClr val="A8DADC"/>
          </a:solidFill>
          <a:ln>
            <a:noFill/>
          </a:ln>
          <a:effectLst>
            <a:outerShdw blurRad="44450" dist="63500" dir="5400000" algn="ctr">
              <a:srgbClr val="000000">
                <a:alpha val="32000"/>
              </a:srgbClr>
            </a:outerShdw>
          </a:effectLst>
        </p:spPr>
        <p:txBody>
          <a:bodyPr wrap="square" lIns="182880" tIns="182880" rIns="182880" bIns="182880">
            <a:spAutoFit/>
          </a:bodyPr>
          <a:lstStyle/>
          <a:p>
            <a:pPr marL="342900" indent="-342900" hangingPunct="0">
              <a:buFontTx/>
              <a:buAutoNum type="arabicPeriod"/>
            </a:pPr>
            <a:r>
              <a:rPr lang="en-US" dirty="0" smtClean="0"/>
              <a:t>Funding for studies &amp; </a:t>
            </a:r>
            <a:r>
              <a:rPr lang="en-US" dirty="0"/>
              <a:t>capital equipment</a:t>
            </a:r>
            <a:r>
              <a:rPr lang="en-US" dirty="0" smtClean="0"/>
              <a:t>.</a:t>
            </a:r>
          </a:p>
          <a:p>
            <a:pPr hangingPunct="0"/>
            <a:endParaRPr lang="en-US" dirty="0"/>
          </a:p>
          <a:p>
            <a:pPr marL="342900" indent="-342900" hangingPunct="0">
              <a:buAutoNum type="arabicPeriod" startAt="2"/>
            </a:pPr>
            <a:r>
              <a:rPr lang="en-US" dirty="0" smtClean="0"/>
              <a:t>Parking Benefit Districts as a mechanism to provide local support for pricing through reinvestment.</a:t>
            </a:r>
          </a:p>
          <a:p>
            <a:pPr marL="342900" indent="-342900" hangingPunct="0">
              <a:buAutoNum type="arabicPeriod" startAt="2"/>
            </a:pPr>
            <a:endParaRPr lang="en-US" dirty="0"/>
          </a:p>
          <a:p>
            <a:pPr marL="342900" indent="-342900" hangingPunct="0">
              <a:buAutoNum type="arabicPeriod" startAt="2"/>
            </a:pPr>
            <a:r>
              <a:rPr lang="en-US" dirty="0" smtClean="0"/>
              <a:t>Reduce/eliminate parking minimums </a:t>
            </a:r>
          </a:p>
          <a:p>
            <a:pPr marL="342900" indent="-342900" hangingPunct="0">
              <a:buAutoNum type="arabicPeriod" startAt="2"/>
            </a:pPr>
            <a:endParaRPr lang="en-US" dirty="0"/>
          </a:p>
          <a:p>
            <a:pPr marL="342900" indent="-342900" hangingPunct="0">
              <a:buAutoNum type="arabicPeriod" startAt="2"/>
            </a:pPr>
            <a:r>
              <a:rPr lang="en-US" dirty="0" smtClean="0"/>
              <a:t>Tiered </a:t>
            </a:r>
            <a:r>
              <a:rPr lang="en-US" dirty="0"/>
              <a:t>pricing to shift demand to underutilized </a:t>
            </a:r>
            <a:r>
              <a:rPr lang="en-US" dirty="0" smtClean="0"/>
              <a:t>facilities.</a:t>
            </a:r>
          </a:p>
          <a:p>
            <a:pPr marL="342900" indent="-342900" hangingPunct="0">
              <a:buAutoNum type="arabicPeriod" startAt="2"/>
            </a:pPr>
            <a:endParaRPr lang="en-US" dirty="0"/>
          </a:p>
          <a:p>
            <a:pPr marL="342900" indent="-342900" hangingPunct="0">
              <a:buAutoNum type="arabicPeriod" startAt="2"/>
            </a:pPr>
            <a:r>
              <a:rPr lang="en-US" dirty="0" smtClean="0"/>
              <a:t>Variable pricing</a:t>
            </a:r>
          </a:p>
          <a:p>
            <a:pPr marL="342900" indent="-342900" hangingPunct="0">
              <a:buAutoNum type="arabicPeriod" startAt="2"/>
            </a:pPr>
            <a:endParaRPr lang="en-US" dirty="0"/>
          </a:p>
          <a:p>
            <a:pPr marL="342900" indent="-342900" hangingPunct="0">
              <a:buAutoNum type="arabicPeriod" startAt="2"/>
            </a:pPr>
            <a:r>
              <a:rPr lang="en-US" dirty="0" smtClean="0"/>
              <a:t>Taxes </a:t>
            </a:r>
            <a:r>
              <a:rPr lang="en-US" dirty="0"/>
              <a:t>and impact fees on private facilities so that cost is passed on to </a:t>
            </a:r>
            <a:r>
              <a:rPr lang="en-US" dirty="0" smtClean="0"/>
              <a:t>users</a:t>
            </a:r>
          </a:p>
          <a:p>
            <a:pPr marL="342900" indent="-342900" hangingPunct="0">
              <a:buAutoNum type="arabicPeriod" startAt="2"/>
            </a:pPr>
            <a:endParaRPr lang="en-US" dirty="0"/>
          </a:p>
          <a:p>
            <a:pPr marL="342900" indent="-342900" hangingPunct="0">
              <a:buAutoNum type="arabicPeriod" startAt="2"/>
            </a:pPr>
            <a:r>
              <a:rPr lang="en-US" dirty="0" smtClean="0"/>
              <a:t>Actively </a:t>
            </a:r>
            <a:r>
              <a:rPr lang="en-US" dirty="0"/>
              <a:t>enforce current </a:t>
            </a:r>
            <a:r>
              <a:rPr lang="en-US" dirty="0" smtClean="0"/>
              <a:t>restrictions </a:t>
            </a:r>
          </a:p>
        </p:txBody>
      </p:sp>
      <p:sp>
        <p:nvSpPr>
          <p:cNvPr id="8"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#6  ENACTING PRICING POLICIES</a:t>
            </a:r>
            <a:endParaRPr lang="en-US" sz="2400" b="1" dirty="0">
              <a:solidFill>
                <a:schemeClr val="accent1"/>
              </a:solidFill>
            </a:endParaRPr>
          </a:p>
        </p:txBody>
      </p:sp>
      <p:cxnSp>
        <p:nvCxnSpPr>
          <p:cNvPr id="9" name="Straight Connector 8"/>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074" name="Picture 2" descr="http://newsouthparking.com/reader_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560" y="773874"/>
            <a:ext cx="3055212" cy="20164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files.tested.com/photos/2013/01/28/44235-meter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7560" y="3036734"/>
            <a:ext cx="3055212" cy="17192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djc.com/blogs/SeattleScape/wp-content/uploads/2013/04/IMG_394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7560" y="4973296"/>
            <a:ext cx="3055212" cy="17161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www.seattle.gov/transportation/images/OaklandParkle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2875" y="4130944"/>
            <a:ext cx="3080531" cy="134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802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61</a:t>
            </a:fld>
            <a:endParaRPr lang="en-US"/>
          </a:p>
        </p:txBody>
      </p:sp>
      <p:sp>
        <p:nvSpPr>
          <p:cNvPr id="8"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Summary of Policy Issues</a:t>
            </a:r>
            <a:endParaRPr lang="en-US" sz="2400" b="1" dirty="0">
              <a:solidFill>
                <a:schemeClr val="accent1"/>
              </a:solidFill>
            </a:endParaRPr>
          </a:p>
        </p:txBody>
      </p:sp>
      <p:cxnSp>
        <p:nvCxnSpPr>
          <p:cNvPr id="9" name="Straight Connector 8"/>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0" y="983244"/>
            <a:ext cx="8242410" cy="1569660"/>
          </a:xfrm>
          <a:prstGeom prst="rect">
            <a:avLst/>
          </a:prstGeom>
        </p:spPr>
        <p:txBody>
          <a:bodyPr wrap="square">
            <a:spAutoFit/>
          </a:bodyPr>
          <a:lstStyle/>
          <a:p>
            <a:pPr lvl="1">
              <a:lnSpc>
                <a:spcPct val="150000"/>
              </a:lnSpc>
            </a:pPr>
            <a:r>
              <a:rPr lang="en-US" sz="1600" i="1" dirty="0"/>
              <a:t>Where does local supply not match </a:t>
            </a:r>
            <a:r>
              <a:rPr lang="en-US" sz="1600" i="1" dirty="0" smtClean="0"/>
              <a:t>demand and at what price?</a:t>
            </a:r>
            <a:r>
              <a:rPr lang="en-US" sz="1600" i="1" dirty="0" smtClean="0">
                <a:solidFill>
                  <a:srgbClr val="FF0000"/>
                </a:solidFill>
              </a:rPr>
              <a:t> </a:t>
            </a:r>
            <a:r>
              <a:rPr lang="en-US" sz="1600" i="1" dirty="0" smtClean="0"/>
              <a:t>How </a:t>
            </a:r>
            <a:r>
              <a:rPr lang="en-US" sz="1600" i="1" dirty="0"/>
              <a:t>common are the conditions that would lead to successful local parking pricing policies</a:t>
            </a:r>
            <a:r>
              <a:rPr lang="en-US" sz="1600" i="1" dirty="0" smtClean="0"/>
              <a:t>?</a:t>
            </a:r>
          </a:p>
          <a:p>
            <a:pPr lvl="1">
              <a:lnSpc>
                <a:spcPct val="150000"/>
              </a:lnSpc>
            </a:pPr>
            <a:endParaRPr lang="en-US" sz="1600" i="1" dirty="0"/>
          </a:p>
          <a:p>
            <a:pPr lvl="1">
              <a:lnSpc>
                <a:spcPct val="150000"/>
              </a:lnSpc>
            </a:pPr>
            <a:endParaRPr lang="en-US" sz="1600" i="1" dirty="0"/>
          </a:p>
        </p:txBody>
      </p:sp>
      <p:sp>
        <p:nvSpPr>
          <p:cNvPr id="3" name="Rectangle 2"/>
          <p:cNvSpPr/>
          <p:nvPr/>
        </p:nvSpPr>
        <p:spPr>
          <a:xfrm>
            <a:off x="618738" y="2084272"/>
            <a:ext cx="7623672" cy="1554272"/>
          </a:xfrm>
          <a:prstGeom prst="rect">
            <a:avLst/>
          </a:prstGeom>
        </p:spPr>
        <p:txBody>
          <a:bodyPr wrap="square">
            <a:spAutoFit/>
          </a:bodyPr>
          <a:lstStyle/>
          <a:p>
            <a:pPr marL="342900" lvl="0" indent="-342900" fontAlgn="auto" hangingPunct="1">
              <a:spcAft>
                <a:spcPts val="600"/>
              </a:spcAft>
              <a:buFont typeface="Arial" panose="020B0604020202020204" pitchFamily="34" charset="0"/>
              <a:buChar char="•"/>
            </a:pPr>
            <a:r>
              <a:rPr lang="en-US" sz="1600" b="1" dirty="0">
                <a:solidFill>
                  <a:schemeClr val="tx2"/>
                </a:solidFill>
              </a:rPr>
              <a:t>Regional support</a:t>
            </a:r>
            <a:r>
              <a:rPr lang="en-US" sz="1600" dirty="0">
                <a:solidFill>
                  <a:schemeClr val="tx2"/>
                </a:solidFill>
              </a:rPr>
              <a:t> </a:t>
            </a:r>
          </a:p>
          <a:p>
            <a:pPr marL="800100" lvl="1" indent="-342900" fontAlgn="auto">
              <a:spcAft>
                <a:spcPts val="600"/>
              </a:spcAft>
              <a:buFont typeface="Arial" panose="020B0604020202020204" pitchFamily="34" charset="0"/>
              <a:buChar char="•"/>
            </a:pPr>
            <a:r>
              <a:rPr lang="en-US" sz="1600" dirty="0" smtClean="0">
                <a:solidFill>
                  <a:schemeClr val="tx2"/>
                </a:solidFill>
              </a:rPr>
              <a:t>Additional </a:t>
            </a:r>
            <a:r>
              <a:rPr lang="en-US" sz="1600" dirty="0">
                <a:solidFill>
                  <a:schemeClr val="tx2"/>
                </a:solidFill>
              </a:rPr>
              <a:t>analyses of local conditions </a:t>
            </a:r>
            <a:r>
              <a:rPr lang="en-US" sz="1600" dirty="0" smtClean="0">
                <a:solidFill>
                  <a:schemeClr val="tx2"/>
                </a:solidFill>
              </a:rPr>
              <a:t>(with </a:t>
            </a:r>
            <a:r>
              <a:rPr lang="en-US" sz="1600" dirty="0">
                <a:solidFill>
                  <a:schemeClr val="tx2"/>
                </a:solidFill>
              </a:rPr>
              <a:t>the new parking database) </a:t>
            </a:r>
            <a:endParaRPr lang="en-US" sz="1600" dirty="0" smtClean="0">
              <a:solidFill>
                <a:schemeClr val="tx2"/>
              </a:solidFill>
            </a:endParaRPr>
          </a:p>
          <a:p>
            <a:pPr marL="800100" lvl="1" indent="-342900" fontAlgn="auto">
              <a:spcAft>
                <a:spcPts val="600"/>
              </a:spcAft>
              <a:buFont typeface="Arial" panose="020B0604020202020204" pitchFamily="34" charset="0"/>
              <a:buChar char="•"/>
            </a:pPr>
            <a:r>
              <a:rPr lang="en-US" sz="1600" dirty="0" smtClean="0">
                <a:solidFill>
                  <a:schemeClr val="tx2"/>
                </a:solidFill>
              </a:rPr>
              <a:t>Implementation </a:t>
            </a:r>
            <a:r>
              <a:rPr lang="en-US" sz="1600" dirty="0">
                <a:solidFill>
                  <a:schemeClr val="tx2"/>
                </a:solidFill>
              </a:rPr>
              <a:t>of better </a:t>
            </a:r>
            <a:r>
              <a:rPr lang="en-US" sz="1600" dirty="0" smtClean="0">
                <a:solidFill>
                  <a:schemeClr val="tx2"/>
                </a:solidFill>
              </a:rPr>
              <a:t>policies </a:t>
            </a:r>
          </a:p>
          <a:p>
            <a:pPr marL="800100" lvl="1" indent="-342900" fontAlgn="auto">
              <a:spcAft>
                <a:spcPts val="600"/>
              </a:spcAft>
              <a:buFont typeface="Arial" panose="020B0604020202020204" pitchFamily="34" charset="0"/>
              <a:buChar char="•"/>
            </a:pPr>
            <a:r>
              <a:rPr lang="en-US" sz="1600" dirty="0" smtClean="0">
                <a:solidFill>
                  <a:schemeClr val="tx2"/>
                </a:solidFill>
              </a:rPr>
              <a:t>Use </a:t>
            </a:r>
            <a:r>
              <a:rPr lang="en-US" sz="1600" dirty="0">
                <a:solidFill>
                  <a:schemeClr val="tx2"/>
                </a:solidFill>
              </a:rPr>
              <a:t>of data and high-level recommendations to craft responsive policies to improve parking demand management. </a:t>
            </a:r>
            <a:endParaRPr lang="en-US" sz="16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88697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62</a:t>
            </a:fld>
            <a:endParaRPr lang="en-US"/>
          </a:p>
        </p:txBody>
      </p:sp>
      <p:sp>
        <p:nvSpPr>
          <p:cNvPr id="8"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Summary of Policy Issues</a:t>
            </a:r>
            <a:endParaRPr lang="en-US" sz="2400" b="1" dirty="0">
              <a:solidFill>
                <a:schemeClr val="accent1"/>
              </a:solidFill>
            </a:endParaRPr>
          </a:p>
        </p:txBody>
      </p:sp>
      <p:cxnSp>
        <p:nvCxnSpPr>
          <p:cNvPr id="9" name="Straight Connector 8"/>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13" y="749147"/>
            <a:ext cx="8940188" cy="461665"/>
          </a:xfrm>
          <a:prstGeom prst="rect">
            <a:avLst/>
          </a:prstGeom>
        </p:spPr>
        <p:txBody>
          <a:bodyPr wrap="square">
            <a:spAutoFit/>
          </a:bodyPr>
          <a:lstStyle/>
          <a:p>
            <a:pPr lvl="1">
              <a:lnSpc>
                <a:spcPct val="150000"/>
              </a:lnSpc>
            </a:pPr>
            <a:r>
              <a:rPr lang="en-US" sz="1600" i="1" dirty="0" smtClean="0"/>
              <a:t>How can we support reduced parking requirements and unbundling</a:t>
            </a:r>
            <a:endParaRPr lang="en-US" sz="1600" i="1" dirty="0"/>
          </a:p>
        </p:txBody>
      </p:sp>
      <p:sp>
        <p:nvSpPr>
          <p:cNvPr id="13" name="Rectangle 12"/>
          <p:cNvSpPr/>
          <p:nvPr/>
        </p:nvSpPr>
        <p:spPr>
          <a:xfrm>
            <a:off x="774760" y="1445927"/>
            <a:ext cx="7537330" cy="3785652"/>
          </a:xfrm>
          <a:prstGeom prst="rect">
            <a:avLst/>
          </a:prstGeom>
        </p:spPr>
        <p:txBody>
          <a:bodyPr wrap="square">
            <a:spAutoFit/>
          </a:bodyPr>
          <a:lstStyle/>
          <a:p>
            <a:pPr marL="285750" indent="-285750" hangingPunct="0">
              <a:buFont typeface="Arial" panose="020B0604020202020204" pitchFamily="34" charset="0"/>
              <a:buChar char="•"/>
            </a:pPr>
            <a:r>
              <a:rPr lang="en-US" sz="1600" b="1" dirty="0">
                <a:solidFill>
                  <a:schemeClr val="tx2"/>
                </a:solidFill>
                <a:latin typeface="Arial" panose="020B0604020202020204" pitchFamily="34" charset="0"/>
                <a:cs typeface="Arial" panose="020B0604020202020204" pitchFamily="34" charset="0"/>
              </a:rPr>
              <a:t>Provide regional funding </a:t>
            </a:r>
            <a:r>
              <a:rPr lang="en-US" sz="1600" dirty="0">
                <a:solidFill>
                  <a:schemeClr val="tx2"/>
                </a:solidFill>
                <a:latin typeface="Arial" panose="020B0604020202020204" pitchFamily="34" charset="0"/>
                <a:cs typeface="Arial" panose="020B0604020202020204" pitchFamily="34" charset="0"/>
              </a:rPr>
              <a:t>for subsidized </a:t>
            </a:r>
            <a:r>
              <a:rPr lang="en-US" sz="1600" dirty="0" err="1">
                <a:solidFill>
                  <a:schemeClr val="tx2"/>
                </a:solidFill>
                <a:latin typeface="Arial" panose="020B0604020202020204" pitchFamily="34" charset="0"/>
                <a:cs typeface="Arial" panose="020B0604020202020204" pitchFamily="34" charset="0"/>
              </a:rPr>
              <a:t>carshare</a:t>
            </a:r>
            <a:r>
              <a:rPr lang="en-US" sz="1600" dirty="0">
                <a:solidFill>
                  <a:schemeClr val="tx2"/>
                </a:solidFill>
                <a:latin typeface="Arial" panose="020B0604020202020204" pitchFamily="34" charset="0"/>
                <a:cs typeface="Arial" panose="020B0604020202020204" pitchFamily="34" charset="0"/>
              </a:rPr>
              <a:t> in locations that provide housing without parking or with very low parking requirements, and allow </a:t>
            </a:r>
            <a:r>
              <a:rPr lang="en-US" sz="1600" dirty="0" err="1">
                <a:solidFill>
                  <a:schemeClr val="tx2"/>
                </a:solidFill>
                <a:latin typeface="Arial" panose="020B0604020202020204" pitchFamily="34" charset="0"/>
                <a:cs typeface="Arial" panose="020B0604020202020204" pitchFamily="34" charset="0"/>
              </a:rPr>
              <a:t>carshare</a:t>
            </a:r>
            <a:r>
              <a:rPr lang="en-US" sz="1600" dirty="0">
                <a:solidFill>
                  <a:schemeClr val="tx2"/>
                </a:solidFill>
                <a:latin typeface="Arial" panose="020B0604020202020204" pitchFamily="34" charset="0"/>
                <a:cs typeface="Arial" panose="020B0604020202020204" pitchFamily="34" charset="0"/>
              </a:rPr>
              <a:t> pods to replace several required parking spaces as a VMT/GHG reduction </a:t>
            </a:r>
            <a:r>
              <a:rPr lang="en-US" sz="1600" dirty="0" smtClean="0">
                <a:solidFill>
                  <a:schemeClr val="tx2"/>
                </a:solidFill>
                <a:latin typeface="Arial" panose="020B0604020202020204" pitchFamily="34" charset="0"/>
                <a:cs typeface="Arial" panose="020B0604020202020204" pitchFamily="34" charset="0"/>
              </a:rPr>
              <a:t>measure</a:t>
            </a:r>
          </a:p>
          <a:p>
            <a:pPr marL="285750" indent="-285750" hangingPunct="0">
              <a:buFont typeface="Arial" panose="020B0604020202020204" pitchFamily="34" charset="0"/>
              <a:buChar char="•"/>
            </a:pPr>
            <a:endParaRPr lang="en-US" sz="1600" dirty="0" smtClean="0">
              <a:solidFill>
                <a:schemeClr val="tx2"/>
              </a:solidFill>
              <a:latin typeface="Arial" panose="020B0604020202020204" pitchFamily="34" charset="0"/>
              <a:cs typeface="Arial" panose="020B0604020202020204" pitchFamily="34" charset="0"/>
            </a:endParaRPr>
          </a:p>
          <a:p>
            <a:pPr marL="285750" indent="-285750" hangingPunct="0">
              <a:buFont typeface="Arial" panose="020B0604020202020204" pitchFamily="34" charset="0"/>
              <a:buChar char="•"/>
            </a:pPr>
            <a:r>
              <a:rPr lang="en-US" sz="1600" dirty="0">
                <a:solidFill>
                  <a:schemeClr val="tx2"/>
                </a:solidFill>
                <a:latin typeface="Arial" panose="020B0604020202020204" pitchFamily="34" charset="0"/>
                <a:cs typeface="Arial" panose="020B0604020202020204" pitchFamily="34" charset="0"/>
              </a:rPr>
              <a:t>Include criteria of car free or low parking levels for housing in evaluation for </a:t>
            </a:r>
            <a:r>
              <a:rPr lang="en-US" sz="1600" b="1" dirty="0">
                <a:solidFill>
                  <a:schemeClr val="tx2"/>
                </a:solidFill>
                <a:latin typeface="Arial" panose="020B0604020202020204" pitchFamily="34" charset="0"/>
                <a:cs typeface="Arial" panose="020B0604020202020204" pitchFamily="34" charset="0"/>
              </a:rPr>
              <a:t>regional funding programs</a:t>
            </a:r>
          </a:p>
          <a:p>
            <a:pPr marL="285750" indent="-285750" hangingPunct="0">
              <a:buFont typeface="Arial" panose="020B0604020202020204" pitchFamily="34" charset="0"/>
              <a:buChar char="•"/>
            </a:pPr>
            <a:endParaRPr lang="en-US" sz="1600" dirty="0">
              <a:solidFill>
                <a:schemeClr val="tx2"/>
              </a:solidFill>
              <a:latin typeface="Arial" panose="020B0604020202020204" pitchFamily="34" charset="0"/>
              <a:cs typeface="Arial" panose="020B0604020202020204" pitchFamily="34" charset="0"/>
            </a:endParaRPr>
          </a:p>
          <a:p>
            <a:pPr marL="285750" indent="-285750" hangingPunct="0">
              <a:buFont typeface="Arial" panose="020B0604020202020204" pitchFamily="34" charset="0"/>
              <a:buChar char="•"/>
            </a:pPr>
            <a:r>
              <a:rPr lang="en-US" sz="1600" dirty="0">
                <a:solidFill>
                  <a:schemeClr val="tx2"/>
                </a:solidFill>
                <a:latin typeface="Arial" panose="020B0604020202020204" pitchFamily="34" charset="0"/>
                <a:ea typeface="Times New Roman" panose="02020603050405020304" pitchFamily="18" charset="0"/>
                <a:cs typeface="Arial" panose="020B0604020202020204" pitchFamily="34" charset="0"/>
              </a:rPr>
              <a:t>Require low parking minimums and unbundling of parking in PDAs within </a:t>
            </a:r>
            <a:r>
              <a:rPr lang="en-US" sz="1600" b="1" dirty="0">
                <a:solidFill>
                  <a:schemeClr val="tx2"/>
                </a:solidFill>
                <a:latin typeface="Arial" panose="020B0604020202020204" pitchFamily="34" charset="0"/>
                <a:ea typeface="Times New Roman" panose="02020603050405020304" pitchFamily="18" charset="0"/>
                <a:cs typeface="Arial" panose="020B0604020202020204" pitchFamily="34" charset="0"/>
              </a:rPr>
              <a:t>OBAG requirements </a:t>
            </a:r>
            <a:r>
              <a:rPr lang="en-US" sz="1600" dirty="0">
                <a:solidFill>
                  <a:schemeClr val="tx2"/>
                </a:solidFill>
                <a:latin typeface="Arial" panose="020B0604020202020204" pitchFamily="34" charset="0"/>
                <a:ea typeface="Times New Roman" panose="02020603050405020304" pitchFamily="18" charset="0"/>
                <a:cs typeface="Arial" panose="020B0604020202020204" pitchFamily="34" charset="0"/>
              </a:rPr>
              <a:t>as a condition of particular funds</a:t>
            </a:r>
          </a:p>
          <a:p>
            <a:pPr hangingPunct="0"/>
            <a:endParaRPr lang="en-US" sz="1600" dirty="0">
              <a:solidFill>
                <a:schemeClr val="tx2"/>
              </a:solidFill>
              <a:latin typeface="Arial" panose="020B0604020202020204" pitchFamily="34" charset="0"/>
              <a:cs typeface="Arial" panose="020B0604020202020204" pitchFamily="34" charset="0"/>
            </a:endParaRPr>
          </a:p>
          <a:p>
            <a:pPr marL="285750" indent="-285750" hangingPunct="0">
              <a:buFont typeface="Arial" panose="020B0604020202020204" pitchFamily="34" charset="0"/>
              <a:buChar char="•"/>
            </a:pPr>
            <a:r>
              <a:rPr lang="en-US" sz="1600" dirty="0">
                <a:solidFill>
                  <a:schemeClr val="tx2"/>
                </a:solidFill>
                <a:latin typeface="Arial" panose="020B0604020202020204" pitchFamily="34" charset="0"/>
                <a:ea typeface="Times New Roman" panose="02020603050405020304" pitchFamily="18" charset="0"/>
                <a:cs typeface="Arial" panose="020B0604020202020204" pitchFamily="34" charset="0"/>
              </a:rPr>
              <a:t>Include requirements for unbundling and other smart growth parking policies in the </a:t>
            </a:r>
            <a:r>
              <a:rPr lang="en-US" sz="1600" b="1" dirty="0">
                <a:solidFill>
                  <a:schemeClr val="tx2"/>
                </a:solidFill>
                <a:latin typeface="Arial" panose="020B0604020202020204" pitchFamily="34" charset="0"/>
                <a:ea typeface="Times New Roman" panose="02020603050405020304" pitchFamily="18" charset="0"/>
                <a:cs typeface="Arial" panose="020B0604020202020204" pitchFamily="34" charset="0"/>
              </a:rPr>
              <a:t>regional principles for reviewing projects </a:t>
            </a:r>
            <a:r>
              <a:rPr lang="en-US" sz="1600" dirty="0">
                <a:solidFill>
                  <a:schemeClr val="tx2"/>
                </a:solidFill>
                <a:latin typeface="Arial" panose="020B0604020202020204" pitchFamily="34" charset="0"/>
                <a:ea typeface="Times New Roman" panose="02020603050405020304" pitchFamily="18" charset="0"/>
                <a:cs typeface="Arial" panose="020B0604020202020204" pitchFamily="34" charset="0"/>
              </a:rPr>
              <a:t>in the Cap and Trade AHSC Program</a:t>
            </a:r>
          </a:p>
          <a:p>
            <a:pPr marL="285750" indent="-285750" hangingPunct="0">
              <a:buFont typeface="Arial" panose="020B0604020202020204" pitchFamily="34" charset="0"/>
              <a:buChar char="•"/>
            </a:pPr>
            <a:endParaRPr lang="en-US" sz="16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8713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63</a:t>
            </a:fld>
            <a:endParaRPr lang="en-US"/>
          </a:p>
        </p:txBody>
      </p:sp>
      <p:sp>
        <p:nvSpPr>
          <p:cNvPr id="8"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Summary of Policy Issues</a:t>
            </a:r>
            <a:endParaRPr lang="en-US" sz="2400" b="1" dirty="0">
              <a:solidFill>
                <a:schemeClr val="accent1"/>
              </a:solidFill>
            </a:endParaRPr>
          </a:p>
        </p:txBody>
      </p:sp>
      <p:cxnSp>
        <p:nvCxnSpPr>
          <p:cNvPr id="9" name="Straight Connector 8"/>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06014" y="1534490"/>
            <a:ext cx="7783033" cy="2616101"/>
          </a:xfrm>
          <a:prstGeom prst="rect">
            <a:avLst/>
          </a:prstGeom>
        </p:spPr>
        <p:txBody>
          <a:bodyPr wrap="square">
            <a:spAutoFit/>
          </a:bodyPr>
          <a:lstStyle/>
          <a:p>
            <a:r>
              <a:rPr lang="en-US" sz="1600" b="1" i="1" dirty="0" smtClean="0">
                <a:solidFill>
                  <a:schemeClr val="tx2"/>
                </a:solidFill>
              </a:rPr>
              <a:t>Regional policy actions </a:t>
            </a:r>
            <a:r>
              <a:rPr lang="en-US" sz="1600" i="1" dirty="0" smtClean="0">
                <a:solidFill>
                  <a:schemeClr val="tx2"/>
                </a:solidFill>
              </a:rPr>
              <a:t>include</a:t>
            </a:r>
          </a:p>
          <a:p>
            <a:pPr marL="285750" indent="-285750">
              <a:buFont typeface="Arial" panose="020B0604020202020204" pitchFamily="34" charset="0"/>
              <a:buChar char="•"/>
            </a:pPr>
            <a:r>
              <a:rPr lang="en-US" sz="1600" dirty="0" smtClean="0">
                <a:solidFill>
                  <a:schemeClr val="tx2"/>
                </a:solidFill>
              </a:rPr>
              <a:t>Requiring appropriate multi-modal planning and financial analysis prior to any regional funding of parking structures, including RM3 funding. </a:t>
            </a:r>
          </a:p>
          <a:p>
            <a:endParaRPr lang="en-US" sz="1600" dirty="0">
              <a:solidFill>
                <a:schemeClr val="tx2"/>
              </a:solidFill>
            </a:endParaRPr>
          </a:p>
          <a:p>
            <a:r>
              <a:rPr lang="en-US" sz="1600" b="1" i="1" dirty="0">
                <a:solidFill>
                  <a:schemeClr val="tx2"/>
                </a:solidFill>
              </a:rPr>
              <a:t>Local jurisdictions </a:t>
            </a:r>
            <a:r>
              <a:rPr lang="en-US" sz="1600" i="1" dirty="0">
                <a:solidFill>
                  <a:schemeClr val="tx2"/>
                </a:solidFill>
              </a:rPr>
              <a:t>should</a:t>
            </a:r>
          </a:p>
          <a:p>
            <a:pPr marL="285750" indent="-285750">
              <a:buFont typeface="Arial" panose="020B0604020202020204" pitchFamily="34" charset="0"/>
              <a:buChar char="•"/>
            </a:pPr>
            <a:r>
              <a:rPr lang="en-US" sz="1600" dirty="0">
                <a:solidFill>
                  <a:schemeClr val="tx2"/>
                </a:solidFill>
              </a:rPr>
              <a:t>Incorporate study area vision when considering parking supply, including management alternatives w/multi-modal access. </a:t>
            </a:r>
          </a:p>
          <a:p>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Evaluate the cost of providing more parking and willingness of public to pay for un-subsidized parking.</a:t>
            </a:r>
          </a:p>
        </p:txBody>
      </p:sp>
      <p:sp>
        <p:nvSpPr>
          <p:cNvPr id="12" name="Rectangle 11"/>
          <p:cNvSpPr/>
          <p:nvPr/>
        </p:nvSpPr>
        <p:spPr>
          <a:xfrm>
            <a:off x="1313" y="749147"/>
            <a:ext cx="8940188" cy="785343"/>
          </a:xfrm>
          <a:prstGeom prst="rect">
            <a:avLst/>
          </a:prstGeom>
        </p:spPr>
        <p:txBody>
          <a:bodyPr wrap="square">
            <a:spAutoFit/>
          </a:bodyPr>
          <a:lstStyle/>
          <a:p>
            <a:pPr lvl="1">
              <a:lnSpc>
                <a:spcPct val="150000"/>
              </a:lnSpc>
            </a:pPr>
            <a:r>
              <a:rPr lang="en-US" sz="1600" i="1" dirty="0" smtClean="0"/>
              <a:t>Could some </a:t>
            </a:r>
            <a:r>
              <a:rPr lang="en-US" sz="1600" i="1" dirty="0"/>
              <a:t>planned or proposed parking structures be downsized?</a:t>
            </a:r>
          </a:p>
          <a:p>
            <a:pPr lvl="1">
              <a:lnSpc>
                <a:spcPct val="150000"/>
              </a:lnSpc>
            </a:pPr>
            <a:endParaRPr lang="en-US" sz="1600" i="1" dirty="0"/>
          </a:p>
        </p:txBody>
      </p:sp>
    </p:spTree>
    <p:extLst>
      <p:ext uri="{BB962C8B-B14F-4D97-AF65-F5344CB8AC3E}">
        <p14:creationId xmlns:p14="http://schemas.microsoft.com/office/powerpoint/2010/main" val="16951790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64</a:t>
            </a:fld>
            <a:endParaRPr lang="en-US"/>
          </a:p>
        </p:txBody>
      </p:sp>
      <p:sp>
        <p:nvSpPr>
          <p:cNvPr id="8"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Summary of Policy Issues</a:t>
            </a:r>
            <a:endParaRPr lang="en-US" sz="2400" b="1" dirty="0">
              <a:solidFill>
                <a:schemeClr val="accent1"/>
              </a:solidFill>
            </a:endParaRPr>
          </a:p>
        </p:txBody>
      </p:sp>
      <p:cxnSp>
        <p:nvCxnSpPr>
          <p:cNvPr id="9" name="Straight Connector 8"/>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87543" y="1023662"/>
            <a:ext cx="6528391" cy="4031873"/>
          </a:xfrm>
          <a:prstGeom prst="rect">
            <a:avLst/>
          </a:prstGeom>
        </p:spPr>
        <p:txBody>
          <a:bodyPr wrap="square">
            <a:spAutoFit/>
          </a:bodyPr>
          <a:lstStyle/>
          <a:p>
            <a:pPr marL="0" lvl="1" hangingPunct="0"/>
            <a:r>
              <a:rPr lang="en-US" sz="1600" i="1" dirty="0"/>
              <a:t>What would be the impact on employment location and types, and on employees’ income of a regional parking cash-out </a:t>
            </a:r>
            <a:r>
              <a:rPr lang="en-US" sz="1600" i="1" dirty="0" smtClean="0"/>
              <a:t>program?</a:t>
            </a:r>
          </a:p>
          <a:p>
            <a:pPr marL="0" lvl="1" hangingPunct="0"/>
            <a:endParaRPr lang="en-US" sz="1600" i="1" dirty="0"/>
          </a:p>
          <a:p>
            <a:pPr marL="285750" indent="-285750" hangingPunct="0">
              <a:buFont typeface="Arial" panose="020B0604020202020204" pitchFamily="34" charset="0"/>
              <a:buChar char="•"/>
            </a:pPr>
            <a:r>
              <a:rPr lang="en-US" sz="1600" dirty="0">
                <a:solidFill>
                  <a:schemeClr val="tx2"/>
                </a:solidFill>
              </a:rPr>
              <a:t>Require all employers to charge for parking, potentially coupled with transit subsidies.</a:t>
            </a:r>
          </a:p>
          <a:p>
            <a:pPr marL="285750" indent="-285750" hangingPunct="0">
              <a:buFont typeface="Arial" panose="020B0604020202020204" pitchFamily="34" charset="0"/>
              <a:buChar char="•"/>
            </a:pPr>
            <a:endParaRPr lang="en-US" sz="1600" dirty="0">
              <a:solidFill>
                <a:schemeClr val="tx2"/>
              </a:solidFill>
            </a:endParaRPr>
          </a:p>
          <a:p>
            <a:pPr marL="285750" indent="-285750" hangingPunct="0">
              <a:buFont typeface="Arial" panose="020B0604020202020204" pitchFamily="34" charset="0"/>
              <a:buChar char="•"/>
            </a:pPr>
            <a:r>
              <a:rPr lang="en-US" sz="1600" dirty="0">
                <a:solidFill>
                  <a:schemeClr val="tx2"/>
                </a:solidFill>
              </a:rPr>
              <a:t>Require enforcement of California’s parking cash out law in the Bay Area.</a:t>
            </a:r>
          </a:p>
          <a:p>
            <a:pPr hangingPunct="0"/>
            <a:endParaRPr lang="en-US" sz="1600" dirty="0">
              <a:solidFill>
                <a:schemeClr val="tx2"/>
              </a:solidFill>
            </a:endParaRPr>
          </a:p>
          <a:p>
            <a:pPr marL="285750" indent="-285750" hangingPunct="0">
              <a:buFont typeface="Arial" panose="020B0604020202020204" pitchFamily="34" charset="0"/>
              <a:buChar char="•"/>
            </a:pPr>
            <a:r>
              <a:rPr lang="en-US" sz="1600" dirty="0">
                <a:solidFill>
                  <a:schemeClr val="tx2"/>
                </a:solidFill>
              </a:rPr>
              <a:t>Eliminate minimum parking requirements for new office development. </a:t>
            </a:r>
          </a:p>
          <a:p>
            <a:pPr marL="285750" indent="-285750" hangingPunct="0">
              <a:buFont typeface="Arial" panose="020B0604020202020204" pitchFamily="34" charset="0"/>
              <a:buChar char="•"/>
            </a:pPr>
            <a:endParaRPr lang="en-US" sz="1600" dirty="0">
              <a:solidFill>
                <a:schemeClr val="tx2"/>
              </a:solidFill>
            </a:endParaRPr>
          </a:p>
          <a:p>
            <a:pPr marL="285750" indent="-285750" hangingPunct="0">
              <a:buFont typeface="Arial" panose="020B0604020202020204" pitchFamily="34" charset="0"/>
              <a:buChar char="•"/>
            </a:pPr>
            <a:r>
              <a:rPr lang="en-US" sz="1600" dirty="0">
                <a:solidFill>
                  <a:schemeClr val="tx2"/>
                </a:solidFill>
              </a:rPr>
              <a:t>Require employers to charge for parking in the renewed Bay Area Commuter Benefits Ordinance (CBO) and C/CAG trip reduction ordinance</a:t>
            </a:r>
          </a:p>
          <a:p>
            <a:pPr marL="285750" indent="-285750" hangingPunct="0">
              <a:buFont typeface="Arial" panose="020B0604020202020204" pitchFamily="34" charset="0"/>
              <a:buChar char="•"/>
            </a:pPr>
            <a:endParaRPr lang="en-US" sz="1600" dirty="0" smtClean="0">
              <a:solidFill>
                <a:schemeClr val="tx2"/>
              </a:solidFill>
            </a:endParaRPr>
          </a:p>
        </p:txBody>
      </p:sp>
    </p:spTree>
    <p:extLst>
      <p:ext uri="{BB962C8B-B14F-4D97-AF65-F5344CB8AC3E}">
        <p14:creationId xmlns:p14="http://schemas.microsoft.com/office/powerpoint/2010/main" val="31363692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65</a:t>
            </a:fld>
            <a:endParaRPr lang="en-US"/>
          </a:p>
        </p:txBody>
      </p:sp>
      <p:sp>
        <p:nvSpPr>
          <p:cNvPr id="8"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Summary of Policy Issues</a:t>
            </a:r>
            <a:endParaRPr lang="en-US" sz="2400" b="1" dirty="0">
              <a:solidFill>
                <a:schemeClr val="accent1"/>
              </a:solidFill>
            </a:endParaRPr>
          </a:p>
        </p:txBody>
      </p:sp>
      <p:cxnSp>
        <p:nvCxnSpPr>
          <p:cNvPr id="9" name="Straight Connector 8"/>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47716" y="968971"/>
            <a:ext cx="7683580" cy="1815882"/>
          </a:xfrm>
          <a:prstGeom prst="rect">
            <a:avLst/>
          </a:prstGeom>
        </p:spPr>
        <p:txBody>
          <a:bodyPr wrap="square">
            <a:spAutoFit/>
          </a:bodyPr>
          <a:lstStyle/>
          <a:p>
            <a:pPr lvl="1">
              <a:lnSpc>
                <a:spcPct val="150000"/>
              </a:lnSpc>
            </a:pPr>
            <a:r>
              <a:rPr lang="en-US" sz="1600" i="1" dirty="0" smtClean="0"/>
              <a:t>What </a:t>
            </a:r>
            <a:r>
              <a:rPr lang="en-US" sz="1600" i="1" dirty="0"/>
              <a:t>are the most effective actions the regional agencies can take to support pricing parking policies?</a:t>
            </a:r>
          </a:p>
          <a:p>
            <a:pPr marL="800100" lvl="1" indent="-342900">
              <a:lnSpc>
                <a:spcPct val="150000"/>
              </a:lnSpc>
              <a:buFont typeface="+mj-lt"/>
              <a:buAutoNum type="arabicPeriod"/>
            </a:pPr>
            <a:endParaRPr lang="en-US" sz="1600" dirty="0"/>
          </a:p>
          <a:p>
            <a:pPr marL="800100" lvl="1" indent="-342900">
              <a:lnSpc>
                <a:spcPct val="150000"/>
              </a:lnSpc>
              <a:buFont typeface="+mj-lt"/>
              <a:buAutoNum type="arabicPeriod"/>
            </a:pPr>
            <a:endParaRPr lang="en-US" sz="1600" dirty="0"/>
          </a:p>
          <a:p>
            <a:pPr marL="285750" indent="-285750" hangingPunct="0">
              <a:buFont typeface="Arial" panose="020B0604020202020204" pitchFamily="34" charset="0"/>
              <a:buChar char="•"/>
            </a:pPr>
            <a:endParaRPr lang="en-US" sz="1600" dirty="0" smtClean="0">
              <a:solidFill>
                <a:schemeClr val="tx2"/>
              </a:solidFill>
            </a:endParaRPr>
          </a:p>
        </p:txBody>
      </p:sp>
      <p:sp>
        <p:nvSpPr>
          <p:cNvPr id="2" name="Rectangle 1"/>
          <p:cNvSpPr/>
          <p:nvPr/>
        </p:nvSpPr>
        <p:spPr>
          <a:xfrm>
            <a:off x="1217363" y="1876912"/>
            <a:ext cx="6637663" cy="3970318"/>
          </a:xfrm>
          <a:prstGeom prst="rect">
            <a:avLst/>
          </a:prstGeom>
        </p:spPr>
        <p:txBody>
          <a:bodyPr wrap="square">
            <a:spAutoFit/>
          </a:bodyPr>
          <a:lstStyle/>
          <a:p>
            <a:pPr marL="342900" indent="-342900" hangingPunct="0">
              <a:buFont typeface="Arial" panose="020B0604020202020204" pitchFamily="34" charset="0"/>
              <a:buChar char="•"/>
            </a:pPr>
            <a:r>
              <a:rPr lang="en-US" dirty="0">
                <a:solidFill>
                  <a:schemeClr val="tx2"/>
                </a:solidFill>
              </a:rPr>
              <a:t>Funding parking assistance for regional database &amp; tool development, planning and policy development</a:t>
            </a:r>
          </a:p>
          <a:p>
            <a:pPr marL="342900" indent="-342900" hangingPunct="0">
              <a:buFont typeface="Arial" panose="020B0604020202020204" pitchFamily="34" charset="0"/>
              <a:buChar char="•"/>
            </a:pPr>
            <a:endParaRPr lang="en-US" dirty="0">
              <a:solidFill>
                <a:schemeClr val="tx2"/>
              </a:solidFill>
            </a:endParaRPr>
          </a:p>
          <a:p>
            <a:pPr marL="342900" indent="-342900" hangingPunct="0">
              <a:buFont typeface="Arial" panose="020B0604020202020204" pitchFamily="34" charset="0"/>
              <a:buChar char="•"/>
            </a:pPr>
            <a:r>
              <a:rPr lang="en-US" dirty="0">
                <a:solidFill>
                  <a:schemeClr val="tx2"/>
                </a:solidFill>
              </a:rPr>
              <a:t>Funding local and regional (corridor) parking implementation strategies </a:t>
            </a:r>
          </a:p>
          <a:p>
            <a:pPr marL="342900" indent="-342900" hangingPunct="0">
              <a:buFont typeface="Arial" panose="020B0604020202020204" pitchFamily="34" charset="0"/>
              <a:buChar char="•"/>
            </a:pPr>
            <a:endParaRPr lang="en-US" dirty="0">
              <a:solidFill>
                <a:schemeClr val="tx2"/>
              </a:solidFill>
            </a:endParaRPr>
          </a:p>
          <a:p>
            <a:pPr marL="342900" indent="-342900" hangingPunct="0">
              <a:buFont typeface="Arial" panose="020B0604020202020204" pitchFamily="34" charset="0"/>
              <a:buChar char="•"/>
            </a:pPr>
            <a:r>
              <a:rPr lang="en-US" dirty="0">
                <a:solidFill>
                  <a:schemeClr val="tx2"/>
                </a:solidFill>
              </a:rPr>
              <a:t>Regional parking fee for congestion reduction and GHG reduction purposes.</a:t>
            </a:r>
          </a:p>
          <a:p>
            <a:pPr marL="342900" indent="-342900" hangingPunct="0">
              <a:buFont typeface="Arial" panose="020B0604020202020204" pitchFamily="34" charset="0"/>
              <a:buChar char="•"/>
            </a:pPr>
            <a:endParaRPr lang="en-US" dirty="0">
              <a:solidFill>
                <a:schemeClr val="tx2"/>
              </a:solidFill>
            </a:endParaRPr>
          </a:p>
          <a:p>
            <a:pPr marL="342900" indent="-342900" hangingPunct="0">
              <a:buFont typeface="Arial" panose="020B0604020202020204" pitchFamily="34" charset="0"/>
              <a:buChar char="•"/>
            </a:pPr>
            <a:r>
              <a:rPr lang="en-US" dirty="0">
                <a:solidFill>
                  <a:schemeClr val="tx2"/>
                </a:solidFill>
              </a:rPr>
              <a:t>Develop regional parking management system plan for local jurisdictions.</a:t>
            </a:r>
          </a:p>
          <a:p>
            <a:pPr marL="342900" indent="-342900" hangingPunct="0">
              <a:buFont typeface="Arial" panose="020B0604020202020204" pitchFamily="34" charset="0"/>
              <a:buChar char="•"/>
            </a:pPr>
            <a:endParaRPr lang="en-US" dirty="0">
              <a:solidFill>
                <a:schemeClr val="tx2"/>
              </a:solidFill>
            </a:endParaRPr>
          </a:p>
          <a:p>
            <a:pPr marL="342900" indent="-342900" hangingPunct="0">
              <a:buFont typeface="Arial" panose="020B0604020202020204" pitchFamily="34" charset="0"/>
              <a:buChar char="•"/>
            </a:pPr>
            <a:r>
              <a:rPr lang="en-US" dirty="0">
                <a:solidFill>
                  <a:schemeClr val="tx2"/>
                </a:solidFill>
              </a:rPr>
              <a:t>Regionally monitor local strategies, summarize, analyze and provide financial support.</a:t>
            </a:r>
            <a:endParaRPr lang="en-US" dirty="0"/>
          </a:p>
        </p:txBody>
      </p:sp>
    </p:spTree>
    <p:extLst>
      <p:ext uri="{BB962C8B-B14F-4D97-AF65-F5344CB8AC3E}">
        <p14:creationId xmlns:p14="http://schemas.microsoft.com/office/powerpoint/2010/main" val="31091936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66</a:t>
            </a:fld>
            <a:endParaRPr lang="en-US"/>
          </a:p>
        </p:txBody>
      </p:sp>
      <p:sp>
        <p:nvSpPr>
          <p:cNvPr id="8"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Summary of Policy Issues</a:t>
            </a:r>
            <a:endParaRPr lang="en-US" sz="2400" b="1" dirty="0">
              <a:solidFill>
                <a:schemeClr val="accent1"/>
              </a:solidFill>
            </a:endParaRPr>
          </a:p>
        </p:txBody>
      </p:sp>
      <p:cxnSp>
        <p:nvCxnSpPr>
          <p:cNvPr id="9" name="Straight Connector 8"/>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87543" y="991005"/>
            <a:ext cx="6528391" cy="5201424"/>
          </a:xfrm>
          <a:prstGeom prst="rect">
            <a:avLst/>
          </a:prstGeom>
        </p:spPr>
        <p:txBody>
          <a:bodyPr wrap="square">
            <a:spAutoFit/>
          </a:bodyPr>
          <a:lstStyle/>
          <a:p>
            <a:pPr hangingPunct="0"/>
            <a:endParaRPr lang="en-US" sz="1600" dirty="0" smtClean="0"/>
          </a:p>
          <a:p>
            <a:pPr marL="0" lvl="1" hangingPunct="0"/>
            <a:r>
              <a:rPr lang="en-US" sz="1600" i="1" dirty="0"/>
              <a:t>What are the conditions, public perception, and specific approaches to enact or enforce various priced parking policies? </a:t>
            </a:r>
          </a:p>
          <a:p>
            <a:pPr hangingPunct="0"/>
            <a:endParaRPr lang="en-US" sz="1600" dirty="0" smtClean="0"/>
          </a:p>
          <a:p>
            <a:pPr marL="285750" indent="-285750" hangingPunct="0">
              <a:buFont typeface="Arial" panose="020B0604020202020204" pitchFamily="34" charset="0"/>
              <a:buChar char="•"/>
            </a:pPr>
            <a:r>
              <a:rPr lang="en-US" sz="1600" dirty="0" smtClean="0">
                <a:solidFill>
                  <a:schemeClr val="tx2"/>
                </a:solidFill>
              </a:rPr>
              <a:t>Funding </a:t>
            </a:r>
            <a:r>
              <a:rPr lang="en-US" sz="1600" dirty="0">
                <a:solidFill>
                  <a:schemeClr val="tx2"/>
                </a:solidFill>
              </a:rPr>
              <a:t>for studies &amp; capital equipment.</a:t>
            </a:r>
          </a:p>
          <a:p>
            <a:pPr marL="742950" lvl="1" indent="-285750">
              <a:lnSpc>
                <a:spcPct val="150000"/>
              </a:lnSpc>
              <a:buFont typeface="Arial" panose="020B0604020202020204" pitchFamily="34" charset="0"/>
              <a:buChar char="•"/>
            </a:pPr>
            <a:endParaRPr lang="en-US" sz="1600" dirty="0">
              <a:solidFill>
                <a:schemeClr val="tx2"/>
              </a:solidFill>
            </a:endParaRPr>
          </a:p>
          <a:p>
            <a:pPr marL="285750" indent="-285750" hangingPunct="0">
              <a:buFont typeface="Arial" panose="020B0604020202020204" pitchFamily="34" charset="0"/>
              <a:buChar char="•"/>
            </a:pPr>
            <a:r>
              <a:rPr lang="en-US" sz="1600" dirty="0" smtClean="0">
                <a:solidFill>
                  <a:schemeClr val="tx2"/>
                </a:solidFill>
              </a:rPr>
              <a:t>Parking </a:t>
            </a:r>
            <a:r>
              <a:rPr lang="en-US" sz="1600" dirty="0">
                <a:solidFill>
                  <a:schemeClr val="tx2"/>
                </a:solidFill>
              </a:rPr>
              <a:t>Benefit Districts as a mechanism to provide local support for pricing through reinvestment.</a:t>
            </a:r>
          </a:p>
          <a:p>
            <a:pPr marL="342900" indent="-342900" hangingPunct="0">
              <a:buFont typeface="Arial" panose="020B0604020202020204" pitchFamily="34" charset="0"/>
              <a:buChar char="•"/>
            </a:pPr>
            <a:endParaRPr lang="en-US" sz="1600" dirty="0">
              <a:solidFill>
                <a:schemeClr val="tx2"/>
              </a:solidFill>
            </a:endParaRPr>
          </a:p>
          <a:p>
            <a:pPr marL="285750" indent="-285750" hangingPunct="0">
              <a:buFont typeface="Arial" panose="020B0604020202020204" pitchFamily="34" charset="0"/>
              <a:buChar char="•"/>
            </a:pPr>
            <a:r>
              <a:rPr lang="en-US" sz="1600" dirty="0">
                <a:solidFill>
                  <a:schemeClr val="tx2"/>
                </a:solidFill>
              </a:rPr>
              <a:t>Reduce / eliminate parking minimums </a:t>
            </a:r>
            <a:endParaRPr lang="en-US" sz="1600" dirty="0" smtClean="0">
              <a:solidFill>
                <a:schemeClr val="tx2"/>
              </a:solidFill>
            </a:endParaRPr>
          </a:p>
          <a:p>
            <a:pPr hangingPunct="0"/>
            <a:endParaRPr lang="en-US" sz="1600" dirty="0" smtClean="0">
              <a:solidFill>
                <a:schemeClr val="tx2"/>
              </a:solidFill>
            </a:endParaRPr>
          </a:p>
          <a:p>
            <a:pPr marL="285750" indent="-285750" hangingPunct="0">
              <a:buFont typeface="Arial" panose="020B0604020202020204" pitchFamily="34" charset="0"/>
              <a:buChar char="•"/>
            </a:pPr>
            <a:r>
              <a:rPr lang="en-US" sz="1600" dirty="0">
                <a:solidFill>
                  <a:schemeClr val="tx2"/>
                </a:solidFill>
              </a:rPr>
              <a:t>Tiered pricing to shift demand to underutilized facilities.</a:t>
            </a:r>
          </a:p>
          <a:p>
            <a:pPr marL="285750" indent="-285750" hangingPunct="0">
              <a:buFont typeface="Arial" panose="020B0604020202020204" pitchFamily="34" charset="0"/>
              <a:buChar char="•"/>
            </a:pPr>
            <a:endParaRPr lang="en-US" sz="1600" dirty="0">
              <a:solidFill>
                <a:schemeClr val="tx2"/>
              </a:solidFill>
            </a:endParaRPr>
          </a:p>
          <a:p>
            <a:pPr marL="285750" indent="-285750" hangingPunct="0">
              <a:buFont typeface="Arial" panose="020B0604020202020204" pitchFamily="34" charset="0"/>
              <a:buChar char="•"/>
            </a:pPr>
            <a:r>
              <a:rPr lang="en-US" sz="1600" dirty="0" smtClean="0">
                <a:solidFill>
                  <a:schemeClr val="tx2"/>
                </a:solidFill>
              </a:rPr>
              <a:t>Variable </a:t>
            </a:r>
            <a:r>
              <a:rPr lang="en-US" sz="1600" dirty="0">
                <a:solidFill>
                  <a:schemeClr val="tx2"/>
                </a:solidFill>
              </a:rPr>
              <a:t>pricing</a:t>
            </a:r>
          </a:p>
          <a:p>
            <a:pPr marL="285750" indent="-285750" hangingPunct="0">
              <a:buFont typeface="Arial" panose="020B0604020202020204" pitchFamily="34" charset="0"/>
              <a:buChar char="•"/>
            </a:pPr>
            <a:endParaRPr lang="en-US" sz="1600" dirty="0">
              <a:solidFill>
                <a:schemeClr val="tx2"/>
              </a:solidFill>
            </a:endParaRPr>
          </a:p>
          <a:p>
            <a:pPr marL="285750" indent="-285750" hangingPunct="0">
              <a:buFont typeface="Arial" panose="020B0604020202020204" pitchFamily="34" charset="0"/>
              <a:buChar char="•"/>
            </a:pPr>
            <a:r>
              <a:rPr lang="en-US" sz="1600" dirty="0" smtClean="0">
                <a:solidFill>
                  <a:schemeClr val="tx2"/>
                </a:solidFill>
              </a:rPr>
              <a:t>Taxes </a:t>
            </a:r>
            <a:r>
              <a:rPr lang="en-US" sz="1600" dirty="0">
                <a:solidFill>
                  <a:schemeClr val="tx2"/>
                </a:solidFill>
              </a:rPr>
              <a:t>and impact fees on private facilities so that cost is passed on to users</a:t>
            </a:r>
          </a:p>
          <a:p>
            <a:pPr marL="285750" indent="-285750" hangingPunct="0">
              <a:buFont typeface="Arial" panose="020B0604020202020204" pitchFamily="34" charset="0"/>
              <a:buChar char="•"/>
            </a:pPr>
            <a:endParaRPr lang="en-US" dirty="0">
              <a:solidFill>
                <a:schemeClr val="tx2"/>
              </a:solidFill>
            </a:endParaRPr>
          </a:p>
          <a:p>
            <a:pPr marL="285750" indent="-285750" hangingPunct="0">
              <a:buFont typeface="Arial" panose="020B0604020202020204" pitchFamily="34" charset="0"/>
              <a:buChar char="•"/>
            </a:pPr>
            <a:r>
              <a:rPr lang="en-US" sz="1600" dirty="0" smtClean="0">
                <a:solidFill>
                  <a:schemeClr val="tx2"/>
                </a:solidFill>
              </a:rPr>
              <a:t>Actively </a:t>
            </a:r>
            <a:r>
              <a:rPr lang="en-US" sz="1600" dirty="0">
                <a:solidFill>
                  <a:schemeClr val="tx2"/>
                </a:solidFill>
              </a:rPr>
              <a:t>enforce current </a:t>
            </a:r>
            <a:r>
              <a:rPr lang="en-US" sz="1600" dirty="0" smtClean="0">
                <a:solidFill>
                  <a:schemeClr val="tx2"/>
                </a:solidFill>
              </a:rPr>
              <a:t>restrictions</a:t>
            </a:r>
            <a:endParaRPr lang="en-US" dirty="0">
              <a:solidFill>
                <a:schemeClr val="tx2"/>
              </a:solidFill>
            </a:endParaRPr>
          </a:p>
          <a:p>
            <a:pPr marL="285750" indent="-285750" hangingPunct="0">
              <a:buFont typeface="Arial" panose="020B0604020202020204" pitchFamily="34" charset="0"/>
              <a:buChar char="•"/>
            </a:pPr>
            <a:endParaRPr lang="en-US" dirty="0"/>
          </a:p>
        </p:txBody>
      </p:sp>
    </p:spTree>
    <p:extLst>
      <p:ext uri="{BB962C8B-B14F-4D97-AF65-F5344CB8AC3E}">
        <p14:creationId xmlns:p14="http://schemas.microsoft.com/office/powerpoint/2010/main" val="23613300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1860" y="2571048"/>
            <a:ext cx="7772400" cy="882502"/>
          </a:xfrm>
        </p:spPr>
        <p:txBody>
          <a:bodyPr/>
          <a:lstStyle/>
          <a:p>
            <a:r>
              <a:rPr lang="en-US" dirty="0" smtClean="0"/>
              <a:t>Policy Question Discussion</a:t>
            </a:r>
            <a:endParaRPr lang="en-US" dirty="0"/>
          </a:p>
        </p:txBody>
      </p:sp>
      <p:sp>
        <p:nvSpPr>
          <p:cNvPr id="4" name="Slide Number Placeholder 3"/>
          <p:cNvSpPr>
            <a:spLocks noGrp="1"/>
          </p:cNvSpPr>
          <p:nvPr>
            <p:ph type="sldNum" sz="quarter" idx="12"/>
          </p:nvPr>
        </p:nvSpPr>
        <p:spPr/>
        <p:txBody>
          <a:bodyPr/>
          <a:lstStyle/>
          <a:p>
            <a:fld id="{0713EEDF-9BF7-4102-8C65-26C8316F49FD}" type="slidenum">
              <a:rPr lang="en-US" smtClean="0"/>
              <a:t>67</a:t>
            </a:fld>
            <a:endParaRPr lang="en-US"/>
          </a:p>
        </p:txBody>
      </p:sp>
    </p:spTree>
    <p:extLst>
      <p:ext uri="{BB962C8B-B14F-4D97-AF65-F5344CB8AC3E}">
        <p14:creationId xmlns:p14="http://schemas.microsoft.com/office/powerpoint/2010/main" val="16175013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68</a:t>
            </a:fld>
            <a:endParaRPr lang="en-US"/>
          </a:p>
        </p:txBody>
      </p:sp>
      <p:sp>
        <p:nvSpPr>
          <p:cNvPr id="8" name="Title 1"/>
          <p:cNvSpPr>
            <a:spLocks noGrp="1"/>
          </p:cNvSpPr>
          <p:nvPr>
            <p:ph type="ctrTitle"/>
          </p:nvPr>
        </p:nvSpPr>
        <p:spPr>
          <a:xfrm>
            <a:off x="-181303" y="12976"/>
            <a:ext cx="8666084" cy="557981"/>
          </a:xfrm>
          <a:noFill/>
        </p:spPr>
        <p:txBody>
          <a:bodyPr>
            <a:normAutofit fontScale="90000"/>
          </a:bodyPr>
          <a:lstStyle/>
          <a:p>
            <a:pPr marL="800100" lvl="1" indent="-342900" algn="l">
              <a:lnSpc>
                <a:spcPct val="150000"/>
              </a:lnSpc>
            </a:pPr>
            <a:r>
              <a:rPr lang="en-US" sz="2400" b="1" dirty="0" smtClean="0">
                <a:solidFill>
                  <a:schemeClr val="accent1"/>
                </a:solidFill>
              </a:rPr>
              <a:t>Next Steps</a:t>
            </a:r>
            <a:endParaRPr lang="en-US" sz="2400" b="1" dirty="0">
              <a:solidFill>
                <a:schemeClr val="accent1"/>
              </a:solidFill>
            </a:endParaRPr>
          </a:p>
        </p:txBody>
      </p:sp>
      <p:cxnSp>
        <p:nvCxnSpPr>
          <p:cNvPr id="9" name="Straight Connector 8"/>
          <p:cNvCxnSpPr/>
          <p:nvPr/>
        </p:nvCxnSpPr>
        <p:spPr>
          <a:xfrm>
            <a:off x="-2" y="570957"/>
            <a:ext cx="454342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112703" y="1547713"/>
            <a:ext cx="7083846" cy="3970318"/>
          </a:xfrm>
          <a:prstGeom prst="rect">
            <a:avLst/>
          </a:prstGeom>
        </p:spPr>
        <p:txBody>
          <a:bodyPr wrap="square">
            <a:spAutoFit/>
          </a:bodyPr>
          <a:lstStyle/>
          <a:p>
            <a:pPr marL="342900" indent="-342900">
              <a:buFont typeface="Arial" panose="020B0604020202020204" pitchFamily="34" charset="0"/>
              <a:buChar char="•"/>
            </a:pPr>
            <a:r>
              <a:rPr lang="en-US" dirty="0">
                <a:solidFill>
                  <a:schemeClr val="tx2"/>
                </a:solidFill>
              </a:rPr>
              <a:t>Updated work and information is posted on-line for your review and comment at</a:t>
            </a:r>
          </a:p>
          <a:p>
            <a:r>
              <a:rPr lang="en-US" dirty="0"/>
              <a:t>	parkingpolicy.com</a:t>
            </a:r>
          </a:p>
          <a:p>
            <a:pPr marL="342900" indent="-342900">
              <a:buFont typeface="Arial" panose="020B0604020202020204" pitchFamily="34" charset="0"/>
              <a:buChar char="•"/>
            </a:pPr>
            <a:endParaRPr lang="en-US" dirty="0" smtClean="0">
              <a:solidFill>
                <a:schemeClr val="tx2"/>
              </a:solidFill>
            </a:endParaRPr>
          </a:p>
          <a:p>
            <a:pPr marL="342900" indent="-342900">
              <a:buFont typeface="Arial" panose="020B0604020202020204" pitchFamily="34" charset="0"/>
              <a:buChar char="•"/>
            </a:pPr>
            <a:r>
              <a:rPr lang="en-US" dirty="0" smtClean="0">
                <a:solidFill>
                  <a:schemeClr val="tx2"/>
                </a:solidFill>
              </a:rPr>
              <a:t>MTC </a:t>
            </a:r>
            <a:r>
              <a:rPr lang="en-US" dirty="0">
                <a:solidFill>
                  <a:schemeClr val="tx2"/>
                </a:solidFill>
              </a:rPr>
              <a:t>Planning Committee - review of study findings and policy options: May 8</a:t>
            </a:r>
            <a:br>
              <a:rPr lang="en-US" dirty="0">
                <a:solidFill>
                  <a:schemeClr val="tx2"/>
                </a:solidFill>
              </a:rPr>
            </a:br>
            <a:endParaRPr lang="en-US" dirty="0">
              <a:solidFill>
                <a:schemeClr val="tx2"/>
              </a:solidFill>
            </a:endParaRPr>
          </a:p>
          <a:p>
            <a:pPr marL="342900" indent="-342900">
              <a:buFont typeface="Arial" panose="020B0604020202020204" pitchFamily="34" charset="0"/>
              <a:buChar char="•"/>
            </a:pPr>
            <a:r>
              <a:rPr lang="en-US" dirty="0">
                <a:solidFill>
                  <a:schemeClr val="tx2"/>
                </a:solidFill>
              </a:rPr>
              <a:t>Expert Panel- refine policy recommendations for MTC actions: June 2</a:t>
            </a:r>
            <a:br>
              <a:rPr lang="en-US" dirty="0">
                <a:solidFill>
                  <a:schemeClr val="tx2"/>
                </a:solidFill>
              </a:rPr>
            </a:br>
            <a:endParaRPr lang="en-US" dirty="0">
              <a:solidFill>
                <a:schemeClr val="tx2"/>
              </a:solidFill>
            </a:endParaRPr>
          </a:p>
          <a:p>
            <a:pPr marL="342900" indent="-342900">
              <a:buFont typeface="Arial" panose="020B0604020202020204" pitchFamily="34" charset="0"/>
              <a:buChar char="•"/>
            </a:pPr>
            <a:r>
              <a:rPr lang="en-US" dirty="0">
                <a:solidFill>
                  <a:schemeClr val="tx2"/>
                </a:solidFill>
              </a:rPr>
              <a:t>MTC Planning Committee - consideration of regional policy recommendations: Oct 9</a:t>
            </a:r>
            <a:br>
              <a:rPr lang="en-US" dirty="0">
                <a:solidFill>
                  <a:schemeClr val="tx2"/>
                </a:solidFill>
              </a:rPr>
            </a:br>
            <a:endParaRPr lang="en-US" dirty="0">
              <a:solidFill>
                <a:schemeClr val="tx2"/>
              </a:solidFill>
            </a:endParaRPr>
          </a:p>
          <a:p>
            <a:endParaRPr lang="en-US" dirty="0"/>
          </a:p>
        </p:txBody>
      </p:sp>
    </p:spTree>
    <p:extLst>
      <p:ext uri="{BB962C8B-B14F-4D97-AF65-F5344CB8AC3E}">
        <p14:creationId xmlns:p14="http://schemas.microsoft.com/office/powerpoint/2010/main" val="622757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7</a:t>
            </a:fld>
            <a:endParaRPr lang="en-US"/>
          </a:p>
        </p:txBody>
      </p:sp>
      <p:sp>
        <p:nvSpPr>
          <p:cNvPr id="6" name="TextBox 5"/>
          <p:cNvSpPr txBox="1"/>
          <p:nvPr/>
        </p:nvSpPr>
        <p:spPr>
          <a:xfrm>
            <a:off x="536945" y="1328128"/>
            <a:ext cx="3684182"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Standardizes data format, centralizes storage</a:t>
            </a:r>
          </a:p>
          <a:p>
            <a:endParaRPr lang="en-US" dirty="0" smtClean="0"/>
          </a:p>
          <a:p>
            <a:pPr marL="285750" indent="-285750">
              <a:buFont typeface="Arial" panose="020B0604020202020204" pitchFamily="34" charset="0"/>
              <a:buChar char="•"/>
            </a:pPr>
            <a:r>
              <a:rPr lang="en-US" dirty="0" smtClean="0"/>
              <a:t>Consistency across data collections – allows for comparison between cities &amp; between dates</a:t>
            </a:r>
          </a:p>
          <a:p>
            <a:endParaRPr lang="en-US" dirty="0" smtClean="0"/>
          </a:p>
          <a:p>
            <a:pPr marL="285750" indent="-285750">
              <a:buFont typeface="Arial" panose="020B0604020202020204" pitchFamily="34" charset="0"/>
              <a:buChar char="•"/>
            </a:pPr>
            <a:r>
              <a:rPr lang="en-US" dirty="0" smtClean="0"/>
              <a:t>Flexibility to incorporate any city’s parking</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Block-level and Facility-level</a:t>
            </a:r>
          </a:p>
          <a:p>
            <a:endParaRPr lang="en-US" dirty="0"/>
          </a:p>
          <a:p>
            <a:pPr marL="285750" indent="-285750">
              <a:buFont typeface="Arial" panose="020B0604020202020204" pitchFamily="34" charset="0"/>
              <a:buChar char="•"/>
            </a:pPr>
            <a:r>
              <a:rPr lang="en-US" dirty="0" smtClean="0"/>
              <a:t>Quickly find old studies</a:t>
            </a:r>
            <a:endParaRPr lang="en-US" dirty="0"/>
          </a:p>
          <a:p>
            <a:endParaRPr lang="en-US" dirty="0" smtClean="0"/>
          </a:p>
        </p:txBody>
      </p:sp>
      <p:sp>
        <p:nvSpPr>
          <p:cNvPr id="8" name="Title 1"/>
          <p:cNvSpPr txBox="1">
            <a:spLocks/>
          </p:cNvSpPr>
          <p:nvPr/>
        </p:nvSpPr>
        <p:spPr bwMode="auto">
          <a:xfrm>
            <a:off x="187649" y="102027"/>
            <a:ext cx="7725080" cy="10932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Database Format</a:t>
            </a:r>
            <a:endParaRPr lang="en-US" dirty="0"/>
          </a:p>
        </p:txBody>
      </p:sp>
      <p:pic>
        <p:nvPicPr>
          <p:cNvPr id="13" name="Picture 12"/>
          <p:cNvPicPr>
            <a:picLocks noChangeAspect="1"/>
          </p:cNvPicPr>
          <p:nvPr/>
        </p:nvPicPr>
        <p:blipFill rotWithShape="1">
          <a:blip r:embed="rId3"/>
          <a:srcRect l="2540" t="29578" r="39972"/>
          <a:stretch/>
        </p:blipFill>
        <p:spPr>
          <a:xfrm>
            <a:off x="4313406" y="1407121"/>
            <a:ext cx="4628095" cy="408933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60205">
            <a:off x="6357870" y="4483476"/>
            <a:ext cx="2286908" cy="2959527"/>
          </a:xfrm>
          <a:prstGeom prst="rect">
            <a:avLst/>
          </a:prstGeom>
          <a:noFill/>
          <a:ln>
            <a:solidFill>
              <a:schemeClr val="tx2"/>
            </a:solidFill>
          </a:ln>
        </p:spPr>
      </p:pic>
    </p:spTree>
    <p:extLst>
      <p:ext uri="{BB962C8B-B14F-4D97-AF65-F5344CB8AC3E}">
        <p14:creationId xmlns:p14="http://schemas.microsoft.com/office/powerpoint/2010/main" val="606480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8</a:t>
            </a:fld>
            <a:endParaRPr lang="en-US"/>
          </a:p>
        </p:txBody>
      </p:sp>
      <p:sp>
        <p:nvSpPr>
          <p:cNvPr id="6" name="Title 1"/>
          <p:cNvSpPr txBox="1">
            <a:spLocks/>
          </p:cNvSpPr>
          <p:nvPr/>
        </p:nvSpPr>
        <p:spPr bwMode="auto">
          <a:xfrm>
            <a:off x="187649" y="102027"/>
            <a:ext cx="7725080" cy="10932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Database Format </a:t>
            </a:r>
            <a:endParaRPr lang="en-US" dirty="0"/>
          </a:p>
        </p:txBody>
      </p:sp>
      <p:pic>
        <p:nvPicPr>
          <p:cNvPr id="5" name="ed0f811c-b874-419f-a8b4-b84b28cc6e56" descr="C761C73F-BA70-4D96-83C2-077EC82C9C72@mt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240" y="1460985"/>
            <a:ext cx="7083389" cy="413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95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13EEDF-9BF7-4102-8C65-26C8316F49FD}" type="slidenum">
              <a:rPr lang="en-US" smtClean="0"/>
              <a:t>9</a:t>
            </a:fld>
            <a:endParaRPr lang="en-US"/>
          </a:p>
        </p:txBody>
      </p:sp>
      <p:pic>
        <p:nvPicPr>
          <p:cNvPr id="3" name="Picture 2"/>
          <p:cNvPicPr>
            <a:picLocks noChangeAspect="1"/>
          </p:cNvPicPr>
          <p:nvPr/>
        </p:nvPicPr>
        <p:blipFill rotWithShape="1">
          <a:blip r:embed="rId3"/>
          <a:srcRect t="2355" b="3852"/>
          <a:stretch/>
        </p:blipFill>
        <p:spPr>
          <a:xfrm>
            <a:off x="949629" y="1377863"/>
            <a:ext cx="7763512" cy="4847572"/>
          </a:xfrm>
          <a:prstGeom prst="rect">
            <a:avLst/>
          </a:prstGeom>
        </p:spPr>
      </p:pic>
      <p:sp>
        <p:nvSpPr>
          <p:cNvPr id="6" name="Title 1"/>
          <p:cNvSpPr txBox="1">
            <a:spLocks/>
          </p:cNvSpPr>
          <p:nvPr/>
        </p:nvSpPr>
        <p:spPr bwMode="auto">
          <a:xfrm>
            <a:off x="187649" y="102027"/>
            <a:ext cx="7725080" cy="10932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lnSpc>
                <a:spcPct val="100000"/>
              </a:lnSpc>
              <a:spcBef>
                <a:spcPct val="0"/>
              </a:spcBef>
              <a:spcAft>
                <a:spcPct val="0"/>
              </a:spcAft>
              <a:defRPr sz="3200" kern="1200">
                <a:solidFill>
                  <a:srgbClr val="003399"/>
                </a:solidFill>
                <a:latin typeface="+mj-lt"/>
                <a:ea typeface="+mj-ea"/>
                <a:cs typeface="+mj-cs"/>
              </a:defRPr>
            </a:lvl1pPr>
            <a:lvl2pPr algn="ctr" rtl="0" eaLnBrk="1" fontAlgn="base" hangingPunct="1">
              <a:lnSpc>
                <a:spcPts val="4400"/>
              </a:lnSpc>
              <a:spcBef>
                <a:spcPct val="0"/>
              </a:spcBef>
              <a:spcAft>
                <a:spcPct val="0"/>
              </a:spcAft>
              <a:defRPr sz="4400">
                <a:solidFill>
                  <a:srgbClr val="003399"/>
                </a:solidFill>
                <a:latin typeface="Calibri" pitchFamily="34" charset="0"/>
              </a:defRPr>
            </a:lvl2pPr>
            <a:lvl3pPr algn="ctr" rtl="0" eaLnBrk="1" fontAlgn="base" hangingPunct="1">
              <a:lnSpc>
                <a:spcPts val="4400"/>
              </a:lnSpc>
              <a:spcBef>
                <a:spcPct val="0"/>
              </a:spcBef>
              <a:spcAft>
                <a:spcPct val="0"/>
              </a:spcAft>
              <a:defRPr sz="4400">
                <a:solidFill>
                  <a:srgbClr val="003399"/>
                </a:solidFill>
                <a:latin typeface="Calibri" pitchFamily="34" charset="0"/>
              </a:defRPr>
            </a:lvl3pPr>
            <a:lvl4pPr algn="ctr" rtl="0" eaLnBrk="1" fontAlgn="base" hangingPunct="1">
              <a:lnSpc>
                <a:spcPts val="4400"/>
              </a:lnSpc>
              <a:spcBef>
                <a:spcPct val="0"/>
              </a:spcBef>
              <a:spcAft>
                <a:spcPct val="0"/>
              </a:spcAft>
              <a:defRPr sz="4400">
                <a:solidFill>
                  <a:srgbClr val="003399"/>
                </a:solidFill>
                <a:latin typeface="Calibri" pitchFamily="34" charset="0"/>
              </a:defRPr>
            </a:lvl4pPr>
            <a:lvl5pPr algn="ctr" rtl="0" eaLnBrk="1" fontAlgn="base" hangingPunct="1">
              <a:lnSpc>
                <a:spcPts val="4400"/>
              </a:lnSpc>
              <a:spcBef>
                <a:spcPct val="0"/>
              </a:spcBef>
              <a:spcAft>
                <a:spcPct val="0"/>
              </a:spcAft>
              <a:defRPr sz="4400">
                <a:solidFill>
                  <a:srgbClr val="003399"/>
                </a:solidFill>
                <a:latin typeface="Calibri" pitchFamily="34" charset="0"/>
              </a:defRPr>
            </a:lvl5pPr>
            <a:lvl6pPr marL="457200" algn="ctr" rtl="0" eaLnBrk="1" fontAlgn="base" hangingPunct="1">
              <a:lnSpc>
                <a:spcPts val="4400"/>
              </a:lnSpc>
              <a:spcBef>
                <a:spcPct val="0"/>
              </a:spcBef>
              <a:spcAft>
                <a:spcPct val="0"/>
              </a:spcAft>
              <a:defRPr sz="4400">
                <a:solidFill>
                  <a:srgbClr val="003399"/>
                </a:solidFill>
                <a:latin typeface="Calibri" pitchFamily="34" charset="0"/>
              </a:defRPr>
            </a:lvl6pPr>
            <a:lvl7pPr marL="914400" algn="ctr" rtl="0" eaLnBrk="1" fontAlgn="base" hangingPunct="1">
              <a:lnSpc>
                <a:spcPts val="4400"/>
              </a:lnSpc>
              <a:spcBef>
                <a:spcPct val="0"/>
              </a:spcBef>
              <a:spcAft>
                <a:spcPct val="0"/>
              </a:spcAft>
              <a:defRPr sz="4400">
                <a:solidFill>
                  <a:srgbClr val="003399"/>
                </a:solidFill>
                <a:latin typeface="Calibri" pitchFamily="34" charset="0"/>
              </a:defRPr>
            </a:lvl7pPr>
            <a:lvl8pPr marL="1371600" algn="ctr" rtl="0" eaLnBrk="1" fontAlgn="base" hangingPunct="1">
              <a:lnSpc>
                <a:spcPts val="4400"/>
              </a:lnSpc>
              <a:spcBef>
                <a:spcPct val="0"/>
              </a:spcBef>
              <a:spcAft>
                <a:spcPct val="0"/>
              </a:spcAft>
              <a:defRPr sz="4400">
                <a:solidFill>
                  <a:srgbClr val="003399"/>
                </a:solidFill>
                <a:latin typeface="Calibri" pitchFamily="34" charset="0"/>
              </a:defRPr>
            </a:lvl8pPr>
            <a:lvl9pPr marL="1828800" algn="ctr" rtl="0" eaLnBrk="1" fontAlgn="base" hangingPunct="1">
              <a:lnSpc>
                <a:spcPts val="4400"/>
              </a:lnSpc>
              <a:spcBef>
                <a:spcPct val="0"/>
              </a:spcBef>
              <a:spcAft>
                <a:spcPct val="0"/>
              </a:spcAft>
              <a:defRPr sz="4400">
                <a:solidFill>
                  <a:srgbClr val="003399"/>
                </a:solidFill>
                <a:latin typeface="Calibri" pitchFamily="34" charset="0"/>
              </a:defRPr>
            </a:lvl9pPr>
          </a:lstStyle>
          <a:p>
            <a:pPr algn="l"/>
            <a:r>
              <a:rPr lang="en-US" dirty="0" smtClean="0"/>
              <a:t>Database Format - Inventory</a:t>
            </a:r>
            <a:endParaRPr lang="en-US" dirty="0"/>
          </a:p>
        </p:txBody>
      </p:sp>
    </p:spTree>
    <p:extLst>
      <p:ext uri="{BB962C8B-B14F-4D97-AF65-F5344CB8AC3E}">
        <p14:creationId xmlns:p14="http://schemas.microsoft.com/office/powerpoint/2010/main" val="75109998"/>
      </p:ext>
    </p:extLst>
  </p:cSld>
  <p:clrMapOvr>
    <a:masterClrMapping/>
  </p:clrMapOvr>
  <p:timing>
    <p:tnLst>
      <p:par>
        <p:cTn id="1" dur="indefinite" restart="never" nodeType="tmRoot"/>
      </p:par>
    </p:tnLst>
  </p:timing>
</p:sld>
</file>

<file path=ppt/theme/theme1.xml><?xml version="1.0" encoding="utf-8"?>
<a:theme xmlns:a="http://schemas.openxmlformats.org/drawingml/2006/main" name="LFT_FRM_Presentation-Basic">
  <a:themeElements>
    <a:clrScheme name="Splash">
      <a:dk1>
        <a:srgbClr val="003399"/>
      </a:dk1>
      <a:lt1>
        <a:srgbClr val="FFFFFF"/>
      </a:lt1>
      <a:dk2>
        <a:srgbClr val="000000"/>
      </a:dk2>
      <a:lt2>
        <a:srgbClr val="FFFFFF"/>
      </a:lt2>
      <a:accent1>
        <a:srgbClr val="00314C"/>
      </a:accent1>
      <a:accent2>
        <a:srgbClr val="9BCEF0"/>
      </a:accent2>
      <a:accent3>
        <a:srgbClr val="003399"/>
      </a:accent3>
      <a:accent4>
        <a:srgbClr val="A3A5A8"/>
      </a:accent4>
      <a:accent5>
        <a:srgbClr val="33DBFF"/>
      </a:accent5>
      <a:accent6>
        <a:srgbClr val="000000"/>
      </a:accent6>
      <a:hlink>
        <a:srgbClr val="003399"/>
      </a:hlink>
      <a:folHlink>
        <a:srgbClr val="C2E1F6"/>
      </a:folHlink>
    </a:clrScheme>
    <a:fontScheme name="CDM LF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4C7DDF731A7245BD9C9D6BB8130A5F" ma:contentTypeVersion="6" ma:contentTypeDescription="Create a new document." ma:contentTypeScope="" ma:versionID="18a35025eef8fc3423081b5ce7085327">
  <xsd:schema xmlns:xsd="http://www.w3.org/2001/XMLSchema" xmlns:xs="http://www.w3.org/2001/XMLSchema" xmlns:p="http://schemas.microsoft.com/office/2006/metadata/properties" xmlns:ns2="e82d9c9c-0106-4092-b4b0-0a0a115e3169" targetNamespace="http://schemas.microsoft.com/office/2006/metadata/properties" ma:root="true" ma:fieldsID="49a9e9858634b921b0e61c881ba2b417" ns2:_="">
    <xsd:import namespace="e82d9c9c-0106-4092-b4b0-0a0a115e3169"/>
    <xsd:element name="properties">
      <xsd:complexType>
        <xsd:sequence>
          <xsd:element name="documentManagement">
            <xsd:complexType>
              <xsd:all>
                <xsd:element ref="ns2:Document_x0020_Type" minOccurs="0"/>
                <xsd:element ref="ns2:Design_x0020_Theme" minOccurs="0"/>
                <xsd:element ref="ns2:Size" minOccurs="0"/>
                <xsd:element ref="ns2:Orientation" minOccurs="0"/>
                <xsd:element ref="ns2:Produ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2d9c9c-0106-4092-b4b0-0a0a115e3169" elementFormDefault="qualified">
    <xsd:import namespace="http://schemas.microsoft.com/office/2006/documentManagement/types"/>
    <xsd:import namespace="http://schemas.microsoft.com/office/infopath/2007/PartnerControls"/>
    <xsd:element name="Document_x0020_Type" ma:index="1" nillable="true" ma:displayName="Document Type" ma:format="RadioButtons" ma:internalName="Document_x0020_Type">
      <xsd:simpleType>
        <xsd:restriction base="dms:Choice">
          <xsd:enumeration value="InDesign"/>
          <xsd:enumeration value="Word"/>
          <xsd:enumeration value="PowerPoint"/>
          <xsd:enumeration value="Other"/>
        </xsd:restriction>
      </xsd:simpleType>
    </xsd:element>
    <xsd:element name="Design_x0020_Theme" ma:index="2" nillable="true" ma:displayName="Design Theme" ma:format="RadioButtons" ma:internalName="Design_x0020_Theme">
      <xsd:simpleType>
        <xsd:restriction base="dms:Choice">
          <xsd:enumeration value="Foundation"/>
          <xsd:enumeration value="Framework"/>
          <xsd:enumeration value="Focus"/>
          <xsd:enumeration value="N/A"/>
        </xsd:restriction>
      </xsd:simpleType>
    </xsd:element>
    <xsd:element name="Size" ma:index="3" nillable="true" ma:displayName="Size" ma:format="RadioButtons" ma:internalName="Size">
      <xsd:simpleType>
        <xsd:restriction base="dms:Choice">
          <xsd:enumeration value="US Letter"/>
          <xsd:enumeration value="A4"/>
          <xsd:enumeration value="Binder"/>
          <xsd:enumeration value="Other"/>
        </xsd:restriction>
      </xsd:simpleType>
    </xsd:element>
    <xsd:element name="Orientation" ma:index="4" nillable="true" ma:displayName="Orientation" ma:default="Portrait" ma:format="RadioButtons" ma:internalName="Orientation">
      <xsd:simpleType>
        <xsd:restriction base="dms:Choice">
          <xsd:enumeration value="Portrait"/>
          <xsd:enumeration value="Landscape"/>
        </xsd:restriction>
      </xsd:simpleType>
    </xsd:element>
    <xsd:element name="Product" ma:index="5" nillable="true" ma:displayName="Product" ma:format="RadioButtons" ma:internalName="Product">
      <xsd:simpleType>
        <xsd:restriction base="dms:Choice">
          <xsd:enumeration value="Covers"/>
          <xsd:enumeration value="Tabs"/>
          <xsd:enumeration value="CDs"/>
          <xsd:enumeration value="Brochures"/>
          <xsd:enumeration value="Leave-behinds"/>
          <xsd:enumeration value="PPT Presentations"/>
          <xsd:enumeration value="Exhibit Booth"/>
          <xsd:enumeration value="Fact Sheet"/>
          <xsd:enumeration value="Ads"/>
          <xsd:enumeration value="SPIN"/>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rientation xmlns="e82d9c9c-0106-4092-b4b0-0a0a115e3169">Landscape</Orientation>
    <Size xmlns="e82d9c9c-0106-4092-b4b0-0a0a115e3169">Other</Size>
    <Product xmlns="e82d9c9c-0106-4092-b4b0-0a0a115e3169">PPT Presentations</Product>
    <Design_x0020_Theme xmlns="e82d9c9c-0106-4092-b4b0-0a0a115e3169">Focus</Design_x0020_Theme>
    <Document_x0020_Type xmlns="e82d9c9c-0106-4092-b4b0-0a0a115e3169">PowerPoint</Document_x0020_Type>
  </documentManagement>
</p:properties>
</file>

<file path=customXml/itemProps1.xml><?xml version="1.0" encoding="utf-8"?>
<ds:datastoreItem xmlns:ds="http://schemas.openxmlformats.org/officeDocument/2006/customXml" ds:itemID="{38D76EC0-3D2A-4548-B17F-43AC191057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2d9c9c-0106-4092-b4b0-0a0a115e31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553ED3-ACB3-4787-8C1B-B6CAB71B7168}">
  <ds:schemaRefs>
    <ds:schemaRef ds:uri="http://schemas.microsoft.com/sharepoint/v3/contenttype/forms"/>
  </ds:schemaRefs>
</ds:datastoreItem>
</file>

<file path=customXml/itemProps3.xml><?xml version="1.0" encoding="utf-8"?>
<ds:datastoreItem xmlns:ds="http://schemas.openxmlformats.org/officeDocument/2006/customXml" ds:itemID="{D84E1659-0771-4DBC-97DF-214814676868}">
  <ds:schemaRefs>
    <ds:schemaRef ds:uri="http://schemas.openxmlformats.org/package/2006/metadata/core-properties"/>
    <ds:schemaRef ds:uri="http://schemas.microsoft.com/office/2006/documentManagement/types"/>
    <ds:schemaRef ds:uri="http://schemas.microsoft.com/office/2006/metadata/properties"/>
    <ds:schemaRef ds:uri="http://purl.org/dc/terms/"/>
    <ds:schemaRef ds:uri="http://purl.org/dc/elements/1.1/"/>
    <ds:schemaRef ds:uri="http://purl.org/dc/dcmitype/"/>
    <ds:schemaRef ds:uri="http://www.w3.org/XML/1998/namespace"/>
    <ds:schemaRef ds:uri="http://schemas.microsoft.com/office/infopath/2007/PartnerControls"/>
    <ds:schemaRef ds:uri="e82d9c9c-0106-4092-b4b0-0a0a115e3169"/>
  </ds:schemaRefs>
</ds:datastoreItem>
</file>

<file path=docProps/app.xml><?xml version="1.0" encoding="utf-8"?>
<Properties xmlns="http://schemas.openxmlformats.org/officeDocument/2006/extended-properties" xmlns:vt="http://schemas.openxmlformats.org/officeDocument/2006/docPropsVTypes">
  <Template>LFT_FRM_Presentation-Basic</Template>
  <TotalTime>13878</TotalTime>
  <Words>3382</Words>
  <Application>Microsoft Office PowerPoint</Application>
  <PresentationFormat>On-screen Show (4:3)</PresentationFormat>
  <Paragraphs>737</Paragraphs>
  <Slides>68</Slides>
  <Notes>68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Times New Roman</vt:lpstr>
      <vt:lpstr>LFT_FRM_Presentation-Basic</vt:lpstr>
      <vt:lpstr>PowerPoint Presentation</vt:lpstr>
      <vt:lpstr>PowerPoint Presentation</vt:lpstr>
      <vt:lpstr>PowerPoint Presentation</vt:lpstr>
      <vt:lpstr>PowerPoint Presentation</vt:lpstr>
      <vt:lpstr>Data Collection</vt:lpstr>
      <vt:lpstr>PowerPoint Presentation</vt:lpstr>
      <vt:lpstr>PowerPoint Presentation</vt:lpstr>
      <vt:lpstr>PowerPoint Presentation</vt:lpstr>
      <vt:lpstr>PowerPoint Presentation</vt:lpstr>
      <vt:lpstr>PowerPoint Presentation</vt:lpstr>
      <vt:lpstr>PowerPoint Presentation</vt:lpstr>
      <vt:lpstr>Web-based Database Visualization</vt:lpstr>
      <vt:lpstr>Web-based Database Visualization</vt:lpstr>
      <vt:lpstr>Data Visualization</vt:lpstr>
      <vt:lpstr>PowerPoint Presentation</vt:lpstr>
      <vt:lpstr>PowerPoint Presentation</vt:lpstr>
      <vt:lpstr>PowerPoint Presentation</vt:lpstr>
      <vt:lpstr>PowerPoint Presentation</vt:lpstr>
      <vt:lpstr>PowerPoint Presentation</vt:lpstr>
      <vt:lpstr>Database and Data Visualizations</vt:lpstr>
      <vt:lpstr>Discussion Database/Data Visualization</vt:lpstr>
      <vt:lpstr>Interpreting Thematic Maps</vt:lpstr>
      <vt:lpstr>PowerPoint Presentation</vt:lpstr>
      <vt:lpstr>PowerPoint Presentation</vt:lpstr>
      <vt:lpstr>PowerPoint Presentation</vt:lpstr>
      <vt:lpstr>PowerPoint Presentation</vt:lpstr>
      <vt:lpstr>PowerPoint Presentation</vt:lpstr>
      <vt:lpstr>Translating observations to policies</vt:lpstr>
      <vt:lpstr>Translating observations to policies</vt:lpstr>
      <vt:lpstr>PowerPoint Presentation</vt:lpstr>
      <vt:lpstr>PowerPoint Presentation</vt:lpstr>
      <vt:lpstr>Questions?</vt:lpstr>
      <vt:lpstr>PART 2: POLICY QUESTIONS  Also available at parkingpolicy.com</vt:lpstr>
      <vt:lpstr>Policy Analysis - Importance</vt:lpstr>
      <vt:lpstr>Policy Questions: Analysis Methods</vt:lpstr>
      <vt:lpstr>Key Policy Questions Some of the 11 study questions have been combined for this discussion</vt:lpstr>
      <vt:lpstr>#1  SUPPLY &amp; DEMAND IN THE BAY AREA</vt:lpstr>
      <vt:lpstr>PowerPoint Presentation</vt:lpstr>
      <vt:lpstr>PowerPoint Presentation</vt:lpstr>
      <vt:lpstr>#2  REDUCED PARKING REQUIREMENTS &amp; RESIDENTIAL DEMAND </vt:lpstr>
      <vt:lpstr>#2  REDUCED PARKING REQUIREMENTS &amp; RESIDENTIAL DEMAND </vt:lpstr>
      <vt:lpstr>#2  REDUCED PARKING REQUIREMENTS &amp; RESIDENTIAL DEMAND </vt:lpstr>
      <vt:lpstr>#2  REDUCED PARKING REQUIREMENTS &amp; RESIDENTIAL DEMAND </vt:lpstr>
      <vt:lpstr>PowerPoint Presentation</vt:lpstr>
      <vt:lpstr>#3  PARKING STRUCTURE ANALYSIS</vt:lpstr>
      <vt:lpstr>#3  PARKING STRUCTURE ANALYSIS</vt:lpstr>
      <vt:lpstr>#3  PARKING STRUCTURE ANALYSIS</vt:lpstr>
      <vt:lpstr>#3  PARKING STRUCTURE ANALYSIS</vt:lpstr>
      <vt:lpstr>#4  EMPLOYEE PROGRAMS</vt:lpstr>
      <vt:lpstr>#4  EMPLOYEE PROGRAMS</vt:lpstr>
      <vt:lpstr>PowerPoint Presentation</vt:lpstr>
      <vt:lpstr>#4  EMPLOYEE PROGRAMS</vt:lpstr>
      <vt:lpstr>#5  REGIONAL POLICIES</vt:lpstr>
      <vt:lpstr>PowerPoint Presentation</vt:lpstr>
      <vt:lpstr>#5  REGIONAL POLICIES</vt:lpstr>
      <vt:lpstr>#6  ENACTING PRICING POLICIES</vt:lpstr>
      <vt:lpstr>#6  ENACTING PRICING POLICIES</vt:lpstr>
      <vt:lpstr>#6  ENACTING PRICING POLICIES</vt:lpstr>
      <vt:lpstr>#6  ENACTING PRICING POLICIES</vt:lpstr>
      <vt:lpstr>#6  ENACTING PRICING POLICIES</vt:lpstr>
      <vt:lpstr>Summary of Policy Issues</vt:lpstr>
      <vt:lpstr>Summary of Policy Issues</vt:lpstr>
      <vt:lpstr>Summary of Policy Issues</vt:lpstr>
      <vt:lpstr>Summary of Policy Issues</vt:lpstr>
      <vt:lpstr>Summary of Policy Issues</vt:lpstr>
      <vt:lpstr>Summary of Policy Issues</vt:lpstr>
      <vt:lpstr>Policy Question Discussion</vt:lpstr>
      <vt:lpstr>Next Steps</vt:lpstr>
    </vt:vector>
  </TitlesOfParts>
  <Company>CDM Smith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Pricing Pilot (VPP) Parking Project</dc:title>
  <dc:creator>Clonts, Kelly A.</dc:creator>
  <cp:lastModifiedBy>Clonts, Kelly A.</cp:lastModifiedBy>
  <cp:revision>137</cp:revision>
  <cp:lastPrinted>2015-04-03T00:18:59Z</cp:lastPrinted>
  <dcterms:created xsi:type="dcterms:W3CDTF">2014-02-25T23:02:28Z</dcterms:created>
  <dcterms:modified xsi:type="dcterms:W3CDTF">2015-04-16T02:48:39Z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4000</vt:r8>
  </property>
  <property fmtid="{D5CDD505-2E9C-101B-9397-08002B2CF9AE}" pid="3" name="xd_Signature">
    <vt:bool>false</vt:bool>
  </property>
  <property fmtid="{D5CDD505-2E9C-101B-9397-08002B2CF9AE}" pid="4" name="xd_ProgID">
    <vt:lpwstr/>
  </property>
  <property fmtid="{D5CDD505-2E9C-101B-9397-08002B2CF9AE}" pid="5" name="ContentTypeId">
    <vt:lpwstr>0x010100A04C7DDF731A7245BD9C9D6BB8130A5F</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